
<file path=[Content_Types].xml><?xml version="1.0" encoding="utf-8"?>
<Types xmlns="http://schemas.openxmlformats.org/package/2006/content-types">
  <Default Extension="bin" ContentType="application/vnd.openxmlformats-officedocument.presentationml.printerSettings"/>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4201EDE-C08D-4BBD-996B-53BD530A6578}">
  <a:tblStyle styleId="{F4201EDE-C08D-4BBD-996B-53BD530A657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504"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notesMaster" Target="notesMasters/notesMaster1.xml"/>
  <Relationship Id="rId35" Type="http://schemas.openxmlformats.org/officeDocument/2006/relationships/printerSettings" Target="printerSettings/printerSettings1.bin"/>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306112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0" name="Shape 3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7" name="Shape 3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2" name="Shape 3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68750"/>
              <a:buFont typeface="Arial"/>
              <a:buNone/>
            </a:pPr>
            <a:r>
              <a:rPr lang="en" sz="1600">
                <a:solidFill>
                  <a:srgbClr val="3B3835"/>
                </a:solidFill>
                <a:highlight>
                  <a:srgbClr val="EEEEEE"/>
                </a:highlight>
              </a:rPr>
              <a:t> </a:t>
            </a:r>
          </a:p>
          <a:p>
            <a:pPr lvl="0">
              <a:spcBef>
                <a:spcPts val="0"/>
              </a:spcBef>
              <a:buClr>
                <a:schemeClr val="dk1"/>
              </a:buClr>
              <a:buSzPct val="100000"/>
              <a:buFont typeface="Arial"/>
              <a:buNone/>
            </a:pPr>
            <a:endParaRPr/>
          </a:p>
          <a:p>
            <a:pPr lvl="0">
              <a:spcBef>
                <a:spcPts val="0"/>
              </a:spcBef>
              <a:buClr>
                <a:schemeClr val="dk1"/>
              </a:buClr>
              <a:buSzPct val="100000"/>
              <a:buFont typeface="Arial"/>
              <a:buNone/>
            </a:pPr>
            <a:endParaRPr/>
          </a:p>
          <a:p>
            <a:pPr lvl="0">
              <a:spcBef>
                <a:spcPts val="0"/>
              </a:spcBef>
              <a:buClr>
                <a:schemeClr val="dk1"/>
              </a:buClr>
              <a:buSzPct val="100000"/>
              <a:buFont typeface="Arial"/>
              <a:buNone/>
            </a:pPr>
            <a:r>
              <a:rPr lang="en"/>
              <a:t> </a:t>
            </a:r>
          </a:p>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jp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0.xml"/>
  <Relationship Id="rId3" Type="http://schemas.openxmlformats.org/officeDocument/2006/relationships/hyperlink" TargetMode="External" Target="http://www.olympic.org/Documents/Games_London_2012/London_Reports/LOCOG_18month_Report_Sept2012.pdf"/>
  <Relationship Id="rId4" Type="http://schemas.openxmlformats.org/officeDocument/2006/relationships/image" Target="../media/image1.png"/>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1.xml"/>
  <Relationship Id="rId3" Type="http://schemas.openxmlformats.org/officeDocument/2006/relationships/image" Target="../media/image1.pn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2.xml"/>
  <Relationship Id="rId3" Type="http://schemas.openxmlformats.org/officeDocument/2006/relationships/hyperlink" TargetMode="External" Target="http://www.telegraph.co.uk/sport/olympics/9627757/London-2012-Olympic-Games-comes-in-at-377m-under-budget-government-announces.html"/>
  <Relationship Id="rId4" Type="http://schemas.openxmlformats.org/officeDocument/2006/relationships/image" Target="../media/image1.png"/>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3.xml"/>
  <Relationship Id="rId3" Type="http://schemas.openxmlformats.org/officeDocument/2006/relationships/image" Target="../media/image1.pn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4.xml"/>
  <Relationship Id="rId3" Type="http://schemas.openxmlformats.org/officeDocument/2006/relationships/image" Target="../media/image1.pn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5.xml"/>
  <Relationship Id="rId3" Type="http://schemas.openxmlformats.org/officeDocument/2006/relationships/hyperlink" TargetMode="External" Target="http://www.telegraph.co.uk/sport/othersports/olympics/"/>
  <Relationship Id="rId4" Type="http://schemas.openxmlformats.org/officeDocument/2006/relationships/hyperlink" TargetMode="External" Target="http://www.telegraph.co.uk/sport/olympics/9627757/London-2012-Olympic-Games-comes-in-at-377m-under-budget-government-announces.html"/>
  <Relationship Id="rId5" Type="http://schemas.openxmlformats.org/officeDocument/2006/relationships/image" Target="../media/image1.pn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6.xml"/>
  <Relationship Id="rId3" Type="http://schemas.openxmlformats.org/officeDocument/2006/relationships/hyperlink" TargetMode="External" Target="http://www.olympic.org/ioc-governance-organising-committees"/>
  <Relationship Id="rId4" Type="http://schemas.openxmlformats.org/officeDocument/2006/relationships/image" Target="../media/image1.png"/>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7.xml"/>
  <Relationship Id="rId3" Type="http://schemas.openxmlformats.org/officeDocument/2006/relationships/image" Target="../media/image1.pn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8.xml"/>
  <Relationship Id="rId3" Type="http://schemas.openxmlformats.org/officeDocument/2006/relationships/hyperlink" TargetMode="External" Target="https://www.gov.uk/government/uploads/system/uploads/attachment_data/file/224038/pb13977-sustainable-procurement-construction.PDF"/>
  <Relationship Id="rId4" Type="http://schemas.openxmlformats.org/officeDocument/2006/relationships/image" Target="../media/image1.png"/>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19.xml"/>
  <Relationship Id="rId3" Type="http://schemas.openxmlformats.org/officeDocument/2006/relationships/image" Target="../media/image1.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xml"/>
  <Relationship Id="rId3" Type="http://schemas.openxmlformats.org/officeDocument/2006/relationships/image" Target="../media/image3.jpg"/>
  <Relationship Id="rId4" Type="http://schemas.openxmlformats.org/officeDocument/2006/relationships/image" Target="../media/image4.jpg"/>
  <Relationship Id="rId5" Type="http://schemas.openxmlformats.org/officeDocument/2006/relationships/image" Target="../media/image5.jpg"/>
  <Relationship Id="rId6" Type="http://schemas.openxmlformats.org/officeDocument/2006/relationships/image" Target="../media/image6.jpg"/>
  <Relationship Id="rId7" Type="http://schemas.openxmlformats.org/officeDocument/2006/relationships/image" Target="../media/image2.jpg"/>
  <Relationship Id="rId8" Type="http://schemas.openxmlformats.org/officeDocument/2006/relationships/image" Target="../media/image7.jpg"/>
  <Relationship Id="rId9" Type="http://schemas.openxmlformats.org/officeDocument/2006/relationships/image" Target="../media/image8.jpg"/>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0.xml"/>
  <Relationship Id="rId3" Type="http://schemas.openxmlformats.org/officeDocument/2006/relationships/hyperlink" TargetMode="External" Target="https://www.gov.uk/government/uploads/system/uploads/attachment_data/file/224145/Report_5_Economy_Evidence_Base_FINAL.pdf"/>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1.xml"/>
  <Relationship Id="rId3" Type="http://schemas.openxmlformats.org/officeDocument/2006/relationships/hyperlink" TargetMode="External" Target="http://www.hse.gov.uk/research/rrpdf/rr941.pdf"/>
  <Relationship Id="rId4" Type="http://schemas.openxmlformats.org/officeDocument/2006/relationships/image" Target="../media/image1.png"/>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2.xml"/>
  <Relationship Id="rId3" Type="http://schemas.openxmlformats.org/officeDocument/2006/relationships/hyperlink" TargetMode="External" Target="http://www.hse.gov.uk/research/rrpdf/rr941.pdf"/>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3.xml"/>
  <Relationship Id="rId3" Type="http://schemas.openxmlformats.org/officeDocument/2006/relationships/hyperlink" TargetMode="External" Target="http://www.olympic.org/Documents/Reports/Official%20Past%20Games%20Reports/Summer/ENG/2012-RO-S-London_V3_eng.pdf"/>
  <Relationship Id="rId4" Type="http://schemas.openxmlformats.org/officeDocument/2006/relationships/image" Target="../media/image1.png"/>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4.xml"/>
  <Relationship Id="rId3" Type="http://schemas.openxmlformats.org/officeDocument/2006/relationships/hyperlink" TargetMode="External" Target="http://www.lmc.ep.usp.br/disciplinas/London-2012/cien-164-5-005.pdf"/>
  <Relationship Id="rId4" Type="http://schemas.openxmlformats.org/officeDocument/2006/relationships/image" Target="../media/image1.png"/>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5.xml"/>
  <Relationship Id="rId3" Type="http://schemas.openxmlformats.org/officeDocument/2006/relationships/hyperlink" TargetMode="External" Target="https://www.google.com.ph/url?sa=t&amp;rct=j&amp;q=&amp;esrc=s&amp;source=web&amp;cd=7&amp;cad=rja&amp;uact=8&amp;ved=0ahUKEwi6ibbD0PLLAhWBu5QKHR1MBV4QFgg7MAY&amp;url=http://www.frontline-consultants.com/_literature_123695/MWEB_-_use_of_CDM&amp;usg=AFQjCNGDP0nRzUruMFgURpSOYUpN9SJzyg&amp;bvm=bv.118443451,d.dGo"/>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6.xml"/>
  <Relationship Id="rId3" Type="http://schemas.openxmlformats.org/officeDocument/2006/relationships/hyperlink" TargetMode="External" Target="https://www.google.com.ph/url?sa=t&amp;rct=j&amp;q=&amp;esrc=s&amp;source=web&amp;cd=7&amp;cad=rja&amp;uact=8&amp;ved=0ahUKEwi6ibbD0PLLAhWBu5QKHR1MBV4QFgg7MAY&amp;url=http://www.frontline-consultants.com/_literature_123695/MWEB_-_use_of_CDM&amp;usg=AFQjCNGDP0nRzUruMFgURpSOYUpN9SJzyg&amp;bvm=bv.118443451,d.dGo"/>
  <Relationship Id="rId4" Type="http://schemas.openxmlformats.org/officeDocument/2006/relationships/hyperlink" TargetMode="External" Target="http://www.lmc.ep.usp.br/disciplinas/London-2012/cien-164-5-005.pdf"/>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7.xml"/>
  <Relationship Id="rId3" Type="http://schemas.openxmlformats.org/officeDocument/2006/relationships/hyperlink" TargetMode="External" Target="https://www.google.com.ph/url?sa=t&amp;rct=j&amp;q=&amp;esrc=s&amp;source=web&amp;cd=7&amp;cad=rja&amp;uact=8&amp;ved=0ahUKEwi6ibbD0PLLAhWBu5QKHR1MBV4QFgg7MAY&amp;url=http://www.frontline-consultants.com/_literature_123695/MWEB_-_use_of_CDM&amp;usg=AFQjCNGDP0nRzUruMFgURpSOYUpN9SJzyg&amp;bvm=bv.118443451,d.dGo"/>
  <Relationship Id="rId4" Type="http://schemas.openxmlformats.org/officeDocument/2006/relationships/hyperlink" TargetMode="External" Target="http://www.lmc.ep.usp.br/disciplinas/London-2012/cien-164-5-005.pdf"/>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8.xml"/>
  <Relationship Id="rId3" Type="http://schemas.openxmlformats.org/officeDocument/2006/relationships/image" Target="../media/image1.png"/>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31.xml"/>
  <Relationship Id="rId3" Type="http://schemas.openxmlformats.org/officeDocument/2006/relationships/hyperlink" TargetMode="External" Target="https://moodle.csun.edu/pluginfile.php/3456044/mod_resource/content/1/Article%204.pdf"/>
  <Relationship Id="rId4" Type="http://schemas.openxmlformats.org/officeDocument/2006/relationships/hyperlink" TargetMode="External" Target="http://learninglegacy.independent.gov.uk/documents/pdfs/programme-organisation-and-project-management/425751-ll-prog-management-tagged.pdf"/>
  <Relationship Id="rId5" Type="http://schemas.openxmlformats.org/officeDocument/2006/relationships/hyperlink" TargetMode="External" Target="http://www.olympic.org/Documents/Reports/Official%20Past%20Games%20Reports/Summer/ENG/2012-RO-S-London_V3_eng.pdf"/>
  <Relationship Id="rId6" Type="http://schemas.openxmlformats.org/officeDocument/2006/relationships/hyperlink" TargetMode="External" Target="https://www.gov.uk/government/uploads/system/uploads/attachment_data/file/414658/London_2012_Olympics_0315.pdf"/>
  <Relationship Id="rId7" Type="http://schemas.openxmlformats.org/officeDocument/2006/relationships/hyperlink" TargetMode="External" Target="http://www.telegraph.co.uk/sport/olympics/9627757/London-2012-Olympic-Games-comes-in-at-377m-under-budget-government-announces.html"/>
  <Relationship Id="rId8" Type="http://schemas.openxmlformats.org/officeDocument/2006/relationships/hyperlink" TargetMode="External" Target="https://www.gov.uk/government/uploads/system/uploads/attachment_data/file/224038/pb13977-sustainable-procurement-construction.PDF"/>
  <Relationship Id="rId9" Type="http://schemas.openxmlformats.org/officeDocument/2006/relationships/image" Target="../media/image1.png"/>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32.xml"/>
  <Relationship Id="rId3" Type="http://schemas.openxmlformats.org/officeDocument/2006/relationships/hyperlink" TargetMode="External" Target="http://www.olympic.org/Documents/Reports/Official%20Past%20Games%20Reports/Summer/ENG/2012-RO-S-London_V3_eng.pdf"/>
  <Relationship Id="rId4" Type="http://schemas.openxmlformats.org/officeDocument/2006/relationships/hyperlink" TargetMode="External" Target="http://www.olympic.org/ioc-governance-organising-committees"/>
  <Relationship Id="rId5" Type="http://schemas.openxmlformats.org/officeDocument/2006/relationships/image" Target="../media/image1.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4.xml"/>
  <Relationship Id="rId3" Type="http://schemas.openxmlformats.org/officeDocument/2006/relationships/hyperlink" TargetMode="External" Target="http://www.slideshare.net/russoswaldo/london-2012-case-studie-proyect-management-case-44057333"/>
  <Relationship Id="rId4" Type="http://schemas.openxmlformats.org/officeDocument/2006/relationships/hyperlink" TargetMode="External" Target="http://populous.com/project/london-2012/"/>
  <Relationship Id="rId5" Type="http://schemas.openxmlformats.org/officeDocument/2006/relationships/hyperlink" TargetMode="External" Target="http://www.designbuild-network.com/projects/2012olympic-park/"/>
  <Relationship Id="rId6" Type="http://schemas.openxmlformats.org/officeDocument/2006/relationships/hyperlink" TargetMode="External" Target="http://www.theguardian.com/sport/2012/oct/23/london-2012-olympics-cost-total"/>
  <Relationship Id="rId7" Type="http://schemas.openxmlformats.org/officeDocument/2006/relationships/hyperlink" TargetMode="External" Target="http://www.bbc.com/sport/olympics/20041426"/>
  <Relationship Id="rId8" Type="http://schemas.openxmlformats.org/officeDocument/2006/relationships/image" Target="../media/image1.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5.xml"/>
  <Relationship Id="rId3" Type="http://schemas.openxmlformats.org/officeDocument/2006/relationships/hyperlink" TargetMode="External" Target="https://moodle.csun.edu/pluginfile.php/3456044/mod_resource/content/1/Article%204.pdf"/>
  <Relationship Id="rId4" Type="http://schemas.openxmlformats.org/officeDocument/2006/relationships/hyperlink" TargetMode="External" Target="http://learninglegacy.independent.gov.uk/documents/pdfs/programme-organisation-and-project-management/425751-ll-prog-management-tagged.pdf"/>
  <Relationship Id="rId5" Type="http://schemas.openxmlformats.org/officeDocument/2006/relationships/hyperlink" TargetMode="External" Target="http://www.olympic.org/Documents/Games_London_2012/London_Reports/LOCOG_18month_Report_Sept2012.pdf"/>
  <Relationship Id="rId6" Type="http://schemas.openxmlformats.org/officeDocument/2006/relationships/image" Target="../media/image1.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6.xml"/>
  <Relationship Id="rId3" Type="http://schemas.openxmlformats.org/officeDocument/2006/relationships/image" Target="../media/image1.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3.xml"/>
  <Relationship Id="rId10" Type="http://schemas.openxmlformats.org/officeDocument/2006/relationships/image" Target="../media/image1.png"/>
  <Relationship Id="rId2" Type="http://schemas.openxmlformats.org/officeDocument/2006/relationships/notesSlide" Target="../notesSlides/notesSlide7.xml"/>
  <Relationship Id="rId3" Type="http://schemas.openxmlformats.org/officeDocument/2006/relationships/hyperlink" TargetMode="External" Target="http://www.londonolympics2012.com/article/finance/916"/>
  <Relationship Id="rId4" Type="http://schemas.openxmlformats.org/officeDocument/2006/relationships/hyperlink" TargetMode="External" Target="http://www.olympics.org.uk/c"/>
  <Relationship Id="rId5" Type="http://schemas.openxmlformats.org/officeDocument/2006/relationships/hyperlink" TargetMode="External" Target="https://www.gov.uk/government/organisations/department-for-culture-media-sport/about"/>
  <Relationship Id="rId6" Type="http://schemas.openxmlformats.org/officeDocument/2006/relationships/hyperlink" TargetMode="External" Target="http://www.culture.gov.uk/"/>
  <Relationship Id="rId7" Type="http://schemas.openxmlformats.org/officeDocument/2006/relationships/hyperlink" TargetMode="External" Target="http://www.london2012.com/en/ourvision/ODA/"/>
  <Relationship Id="rId8" Type="http://schemas.openxmlformats.org/officeDocument/2006/relationships/hyperlink" TargetMode="External" Target="http://www.slideshare.net/russoswaldo/london-2012-case-studie-proyect-management-case-44057333"/>
  <Relationship Id="rId9" Type="http://schemas.openxmlformats.org/officeDocument/2006/relationships/hyperlink" TargetMode="External" Target="http://www.designbuild-network.com/projects/2012olympic-park/"/>
</Relationships>

</file>

<file path=ppt/slides/_rels/slide8.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8.xml"/>
  <Relationship Id="rId3" Type="http://schemas.openxmlformats.org/officeDocument/2006/relationships/image" Target="../media/image1.pn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9.xml"/>
  <Relationship Id="rId3" Type="http://schemas.openxmlformats.org/officeDocument/2006/relationships/hyperlink" TargetMode="External" Target="https://www.gov.uk/government/uploads/system/uploads/attachment_data/file/414658/London_2012_Olympics_0315.pdf"/>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Clr>
                <a:schemeClr val="dk1"/>
              </a:buClr>
              <a:buSzPct val="27500"/>
              <a:buFont typeface="Arial"/>
              <a:buNone/>
            </a:pPr>
            <a:r>
              <a:rPr lang="en" sz="4000">
                <a:latin typeface="Calibri"/>
                <a:ea typeface="Calibri"/>
                <a:cs typeface="Calibri"/>
                <a:sym typeface="Calibri"/>
              </a:rPr>
              <a:t>Engineering Project Management</a:t>
            </a:r>
          </a:p>
          <a:p>
            <a:pPr lvl="0">
              <a:spcBef>
                <a:spcPts val="0"/>
              </a:spcBef>
              <a:buNone/>
            </a:pPr>
            <a:r>
              <a:rPr lang="en" sz="4000">
                <a:latin typeface="Calibri"/>
                <a:ea typeface="Calibri"/>
                <a:cs typeface="Calibri"/>
                <a:sym typeface="Calibri"/>
              </a:rPr>
              <a:t>Mse 402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lgn="l" rtl="0">
              <a:spcBef>
                <a:spcPts val="0"/>
              </a:spcBef>
              <a:buClr>
                <a:schemeClr val="dk1"/>
              </a:buClr>
              <a:buSzPct val="39285"/>
              <a:buFont typeface="Arial"/>
              <a:buNone/>
            </a:pPr>
            <a:r>
              <a:rPr lang="en">
                <a:solidFill>
                  <a:schemeClr val="dk1"/>
                </a:solidFill>
              </a:rPr>
              <a:t>                        London Olympics 2012</a:t>
            </a:r>
          </a:p>
          <a:p>
            <a:pPr lvl="0">
              <a:spcBef>
                <a:spcPts val="0"/>
              </a:spcBef>
              <a:buNone/>
            </a:pPr>
            <a:endParaRPr/>
          </a:p>
        </p:txBody>
      </p:sp>
      <p:pic>
        <p:nvPicPr>
          <p:cNvPr id="56" name="Shape 56"/>
          <p:cNvPicPr preferRelativeResize="0"/>
          <p:nvPr/>
        </p:nvPicPr>
        <p:blipFill>
          <a:blip r:embed="rId3">
            <a:alphaModFix/>
          </a:blip>
          <a:stretch>
            <a:fillRect/>
          </a:stretch>
        </p:blipFill>
        <p:spPr>
          <a:xfrm>
            <a:off x="7190725" y="291900"/>
            <a:ext cx="1151075" cy="1177024"/>
          </a:xfrm>
          <a:prstGeom prst="rect">
            <a:avLst/>
          </a:prstGeom>
          <a:noFill/>
          <a:ln>
            <a:noFill/>
          </a:ln>
        </p:spPr>
      </p:pic>
      <p:pic>
        <p:nvPicPr>
          <p:cNvPr id="57" name="Shape 57"/>
          <p:cNvPicPr preferRelativeResize="0"/>
          <p:nvPr/>
        </p:nvPicPr>
        <p:blipFill>
          <a:blip r:embed="rId3">
            <a:alphaModFix/>
          </a:blip>
          <a:stretch>
            <a:fillRect/>
          </a:stretch>
        </p:blipFill>
        <p:spPr>
          <a:xfrm>
            <a:off x="711375" y="291900"/>
            <a:ext cx="1151075" cy="1177024"/>
          </a:xfrm>
          <a:prstGeom prst="rect">
            <a:avLst/>
          </a:prstGeom>
          <a:noFill/>
          <a:ln>
            <a:noFill/>
          </a:ln>
        </p:spPr>
      </p:pic>
      <p:pic>
        <p:nvPicPr>
          <p:cNvPr id="58" name="Shape 58"/>
          <p:cNvPicPr preferRelativeResize="0"/>
          <p:nvPr/>
        </p:nvPicPr>
        <p:blipFill>
          <a:blip r:embed="rId4">
            <a:alphaModFix/>
          </a:blip>
          <a:stretch>
            <a:fillRect/>
          </a:stretch>
        </p:blipFill>
        <p:spPr>
          <a:xfrm>
            <a:off x="7541750" y="3266987"/>
            <a:ext cx="1119100" cy="839325"/>
          </a:xfrm>
          <a:prstGeom prst="rect">
            <a:avLst/>
          </a:prstGeom>
          <a:noFill/>
          <a:ln>
            <a:noFill/>
          </a:ln>
        </p:spPr>
      </p:pic>
      <p:pic>
        <p:nvPicPr>
          <p:cNvPr id="59" name="Shape 59"/>
          <p:cNvPicPr preferRelativeResize="0"/>
          <p:nvPr/>
        </p:nvPicPr>
        <p:blipFill>
          <a:blip r:embed="rId4">
            <a:alphaModFix/>
          </a:blip>
          <a:stretch>
            <a:fillRect/>
          </a:stretch>
        </p:blipFill>
        <p:spPr>
          <a:xfrm>
            <a:off x="727362" y="3266987"/>
            <a:ext cx="1119100" cy="839325"/>
          </a:xfrm>
          <a:prstGeom prst="rect">
            <a:avLst/>
          </a:prstGeom>
          <a:noFill/>
          <a:ln>
            <a:noFill/>
          </a:ln>
        </p:spPr>
      </p:pic>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264800" y="327800"/>
            <a:ext cx="8520600" cy="572700"/>
          </a:xfrm>
          <a:prstGeom prst="rect">
            <a:avLst/>
          </a:prstGeom>
        </p:spPr>
        <p:txBody>
          <a:bodyPr lIns="91425" tIns="91425" rIns="91425" bIns="91425" anchor="t" anchorCtr="0">
            <a:noAutofit/>
          </a:bodyPr>
          <a:lstStyle/>
          <a:p>
            <a:pPr lvl="0" rtl="0">
              <a:spcBef>
                <a:spcPts val="0"/>
              </a:spcBef>
              <a:buNone/>
            </a:pPr>
            <a:r>
              <a:rPr lang="en"/>
              <a:t>Managing Risks</a:t>
            </a:r>
          </a:p>
        </p:txBody>
      </p:sp>
      <p:sp>
        <p:nvSpPr>
          <p:cNvPr id="193" name="Shape 193"/>
          <p:cNvSpPr txBox="1">
            <a:spLocks noGrp="1"/>
          </p:cNvSpPr>
          <p:nvPr>
            <p:ph type="body" idx="1"/>
          </p:nvPr>
        </p:nvSpPr>
        <p:spPr>
          <a:xfrm>
            <a:off x="264800" y="1013512"/>
            <a:ext cx="8520600" cy="35367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91666"/>
              <a:buFont typeface="Arial"/>
              <a:buNone/>
            </a:pPr>
            <a:r>
              <a:rPr lang="en" sz="1200" b="1">
                <a:solidFill>
                  <a:schemeClr val="dk1"/>
                </a:solidFill>
              </a:rPr>
              <a:t>What were some of the risk identified and assessed?(2 examples)</a:t>
            </a:r>
          </a:p>
          <a:p>
            <a:pPr lvl="0" rtl="0">
              <a:lnSpc>
                <a:spcPct val="100000"/>
              </a:lnSpc>
              <a:spcBef>
                <a:spcPts val="0"/>
              </a:spcBef>
              <a:spcAft>
                <a:spcPts val="0"/>
              </a:spcAft>
              <a:buClr>
                <a:schemeClr val="dk1"/>
              </a:buClr>
              <a:buSzPct val="45833"/>
              <a:buFont typeface="Arial"/>
              <a:buNone/>
            </a:pPr>
            <a:endParaRPr sz="2400">
              <a:solidFill>
                <a:schemeClr val="dk1"/>
              </a:solidFill>
            </a:endParaRPr>
          </a:p>
          <a:p>
            <a:pPr lvl="0" rtl="0">
              <a:lnSpc>
                <a:spcPct val="100000"/>
              </a:lnSpc>
              <a:spcBef>
                <a:spcPts val="0"/>
              </a:spcBef>
              <a:spcAft>
                <a:spcPts val="0"/>
              </a:spcAft>
              <a:buClr>
                <a:schemeClr val="dk1"/>
              </a:buClr>
              <a:buSzPct val="78571"/>
              <a:buFont typeface="Arial"/>
              <a:buNone/>
            </a:pPr>
            <a:r>
              <a:rPr lang="en" sz="1400" b="1">
                <a:solidFill>
                  <a:srgbClr val="000000"/>
                </a:solidFill>
              </a:rPr>
              <a:t>­Security, Considerations, Changes, and Authority</a:t>
            </a:r>
          </a:p>
          <a:p>
            <a:pPr marL="457200" lvl="0" indent="-317500" rtl="0">
              <a:lnSpc>
                <a:spcPct val="100000"/>
              </a:lnSpc>
              <a:spcBef>
                <a:spcPts val="0"/>
              </a:spcBef>
              <a:spcAft>
                <a:spcPts val="0"/>
              </a:spcAft>
              <a:buClr>
                <a:srgbClr val="000000"/>
              </a:buClr>
              <a:buSzPct val="100000"/>
              <a:buChar char="●"/>
            </a:pPr>
            <a:r>
              <a:rPr lang="en" sz="1400">
                <a:solidFill>
                  <a:srgbClr val="000000"/>
                </a:solidFill>
              </a:rPr>
              <a:t>Security is key </a:t>
            </a:r>
            <a:r>
              <a:rPr lang="en" sz="1400" b="1">
                <a:solidFill>
                  <a:srgbClr val="000000"/>
                </a:solidFill>
              </a:rPr>
              <a:t>during games</a:t>
            </a:r>
            <a:r>
              <a:rPr lang="en" sz="1400">
                <a:solidFill>
                  <a:srgbClr val="000000"/>
                </a:solidFill>
              </a:rPr>
              <a:t> and construction.</a:t>
            </a:r>
          </a:p>
          <a:p>
            <a:pPr marL="457200" lvl="0" indent="-317500" rtl="0">
              <a:lnSpc>
                <a:spcPct val="100000"/>
              </a:lnSpc>
              <a:spcBef>
                <a:spcPts val="0"/>
              </a:spcBef>
              <a:spcAft>
                <a:spcPts val="0"/>
              </a:spcAft>
              <a:buClr>
                <a:srgbClr val="000000"/>
              </a:buClr>
              <a:buSzPct val="100000"/>
              <a:buChar char="●"/>
            </a:pPr>
            <a:r>
              <a:rPr lang="en" sz="1400">
                <a:solidFill>
                  <a:srgbClr val="000000"/>
                </a:solidFill>
              </a:rPr>
              <a:t>Security including </a:t>
            </a:r>
            <a:r>
              <a:rPr lang="en" sz="1400" b="1">
                <a:solidFill>
                  <a:srgbClr val="000000"/>
                </a:solidFill>
              </a:rPr>
              <a:t>perimeter guarding</a:t>
            </a:r>
            <a:r>
              <a:rPr lang="en" sz="1400">
                <a:solidFill>
                  <a:srgbClr val="000000"/>
                </a:solidFill>
              </a:rPr>
              <a:t>, CCTV, Fencing etc.</a:t>
            </a:r>
          </a:p>
          <a:p>
            <a:pPr marL="457200" lvl="0" indent="-317500" rtl="0">
              <a:lnSpc>
                <a:spcPct val="100000"/>
              </a:lnSpc>
              <a:spcBef>
                <a:spcPts val="0"/>
              </a:spcBef>
              <a:spcAft>
                <a:spcPts val="0"/>
              </a:spcAft>
              <a:buClr>
                <a:srgbClr val="000000"/>
              </a:buClr>
              <a:buSzPct val="100000"/>
              <a:buChar char="●"/>
            </a:pPr>
            <a:r>
              <a:rPr lang="en" sz="1400">
                <a:solidFill>
                  <a:srgbClr val="000000"/>
                </a:solidFill>
              </a:rPr>
              <a:t>Changes in security scope are always liable and to some extent unknowable such as: building resilience, hostile Vehicle Mitigation</a:t>
            </a:r>
          </a:p>
          <a:p>
            <a:pPr lvl="0" rtl="0">
              <a:lnSpc>
                <a:spcPct val="100000"/>
              </a:lnSpc>
              <a:spcBef>
                <a:spcPts val="0"/>
              </a:spcBef>
              <a:spcAft>
                <a:spcPts val="0"/>
              </a:spcAft>
              <a:buNone/>
            </a:pPr>
            <a:endParaRPr sz="1400">
              <a:solidFill>
                <a:srgbClr val="000000"/>
              </a:solidFill>
            </a:endParaRPr>
          </a:p>
          <a:p>
            <a:pPr lvl="0" rtl="0">
              <a:lnSpc>
                <a:spcPct val="100000"/>
              </a:lnSpc>
              <a:spcBef>
                <a:spcPts val="0"/>
              </a:spcBef>
              <a:spcAft>
                <a:spcPts val="0"/>
              </a:spcAft>
              <a:buClr>
                <a:schemeClr val="dk1"/>
              </a:buClr>
              <a:buSzPct val="78571"/>
              <a:buFont typeface="Arial"/>
              <a:buNone/>
            </a:pPr>
            <a:r>
              <a:rPr lang="en" sz="1400" b="1">
                <a:solidFill>
                  <a:srgbClr val="000000"/>
                </a:solidFill>
              </a:rPr>
              <a:t> What was done? - ­ Mitigation</a:t>
            </a:r>
          </a:p>
          <a:p>
            <a:pPr lvl="0" rtl="0">
              <a:lnSpc>
                <a:spcPct val="100000"/>
              </a:lnSpc>
              <a:spcBef>
                <a:spcPts val="0"/>
              </a:spcBef>
              <a:spcAft>
                <a:spcPts val="0"/>
              </a:spcAft>
              <a:buClr>
                <a:schemeClr val="dk1"/>
              </a:buClr>
              <a:buSzPct val="78571"/>
              <a:buFont typeface="Arial"/>
              <a:buNone/>
            </a:pPr>
            <a:endParaRPr sz="1400">
              <a:solidFill>
                <a:srgbClr val="000000"/>
              </a:solidFill>
            </a:endParaRPr>
          </a:p>
          <a:p>
            <a:pPr marL="457200" lvl="0" indent="-317500" rtl="0">
              <a:lnSpc>
                <a:spcPct val="100000"/>
              </a:lnSpc>
              <a:spcBef>
                <a:spcPts val="0"/>
              </a:spcBef>
              <a:spcAft>
                <a:spcPts val="0"/>
              </a:spcAft>
              <a:buClr>
                <a:srgbClr val="000000"/>
              </a:buClr>
              <a:buSzPct val="100000"/>
              <a:buChar char="●"/>
            </a:pPr>
            <a:r>
              <a:rPr lang="en" sz="1400">
                <a:solidFill>
                  <a:srgbClr val="000000"/>
                </a:solidFill>
              </a:rPr>
              <a:t>Close relationship with the security community and identification of possible measures required</a:t>
            </a:r>
          </a:p>
          <a:p>
            <a:pPr marL="457200" lvl="0" indent="-317500" rtl="0">
              <a:lnSpc>
                <a:spcPct val="100000"/>
              </a:lnSpc>
              <a:spcBef>
                <a:spcPts val="0"/>
              </a:spcBef>
              <a:spcAft>
                <a:spcPts val="0"/>
              </a:spcAft>
              <a:buClr>
                <a:srgbClr val="000000"/>
              </a:buClr>
              <a:buSzPct val="100000"/>
              <a:buChar char="●"/>
            </a:pPr>
            <a:r>
              <a:rPr lang="en" sz="1400">
                <a:solidFill>
                  <a:srgbClr val="000000"/>
                </a:solidFill>
              </a:rPr>
              <a:t>Developed scope to be flexible and signed of by security stakeholders</a:t>
            </a:r>
          </a:p>
          <a:p>
            <a:pPr marL="457200" lvl="0" indent="-317500" rtl="0">
              <a:lnSpc>
                <a:spcPct val="100000"/>
              </a:lnSpc>
              <a:spcBef>
                <a:spcPts val="0"/>
              </a:spcBef>
              <a:spcAft>
                <a:spcPts val="0"/>
              </a:spcAft>
              <a:buClr>
                <a:srgbClr val="000000"/>
              </a:buClr>
              <a:buSzPct val="100000"/>
              <a:buChar char="●"/>
            </a:pPr>
            <a:r>
              <a:rPr lang="en" sz="1400">
                <a:solidFill>
                  <a:srgbClr val="000000"/>
                </a:solidFill>
              </a:rPr>
              <a:t>Transferred cost to Funders</a:t>
            </a:r>
          </a:p>
          <a:p>
            <a:pPr lvl="0" rtl="0">
              <a:lnSpc>
                <a:spcPct val="100000"/>
              </a:lnSpc>
              <a:spcBef>
                <a:spcPts val="0"/>
              </a:spcBef>
              <a:spcAft>
                <a:spcPts val="0"/>
              </a:spcAft>
              <a:buNone/>
            </a:pPr>
            <a:endParaRPr sz="1400">
              <a:solidFill>
                <a:srgbClr val="000000"/>
              </a:solidFill>
            </a:endParaRPr>
          </a:p>
          <a:p>
            <a:pPr lvl="0" rtl="0">
              <a:lnSpc>
                <a:spcPct val="100000"/>
              </a:lnSpc>
              <a:spcBef>
                <a:spcPts val="0"/>
              </a:spcBef>
              <a:spcAft>
                <a:spcPts val="0"/>
              </a:spcAft>
              <a:buNone/>
            </a:pPr>
            <a:r>
              <a:rPr lang="en" sz="1200" u="sng">
                <a:solidFill>
                  <a:schemeClr val="hlink"/>
                </a:solidFill>
                <a:hlinkClick r:id="rId3"/>
              </a:rPr>
              <a:t>http://www.olympic.org/Documents/Games_London_2012/London_Reports/LOCOG_18month_Report_Sept2012.pdf</a:t>
            </a:r>
          </a:p>
          <a:p>
            <a:pPr lvl="0" rtl="0">
              <a:lnSpc>
                <a:spcPct val="100000"/>
              </a:lnSpc>
              <a:spcBef>
                <a:spcPts val="0"/>
              </a:spcBef>
              <a:spcAft>
                <a:spcPts val="0"/>
              </a:spcAft>
              <a:buNone/>
            </a:pPr>
            <a:r>
              <a:rPr lang="en" sz="1200">
                <a:solidFill>
                  <a:srgbClr val="000000"/>
                </a:solidFill>
              </a:rPr>
              <a:t>-Aida-</a:t>
            </a:r>
          </a:p>
        </p:txBody>
      </p:sp>
      <p:sp>
        <p:nvSpPr>
          <p:cNvPr id="194" name="Shape 19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pic>
        <p:nvPicPr>
          <p:cNvPr id="195" name="Shape 195"/>
          <p:cNvPicPr preferRelativeResize="0"/>
          <p:nvPr/>
        </p:nvPicPr>
        <p:blipFill>
          <a:blip r:embed="rId4">
            <a:alphaModFix/>
          </a:blip>
          <a:stretch>
            <a:fillRect/>
          </a:stretch>
        </p:blipFill>
        <p:spPr>
          <a:xfrm>
            <a:off x="7225525" y="44502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316075"/>
            <a:ext cx="8520600" cy="572700"/>
          </a:xfrm>
          <a:prstGeom prst="rect">
            <a:avLst/>
          </a:prstGeom>
        </p:spPr>
        <p:txBody>
          <a:bodyPr lIns="91425" tIns="91425" rIns="91425" bIns="91425" anchor="t" anchorCtr="0">
            <a:noAutofit/>
          </a:bodyPr>
          <a:lstStyle/>
          <a:p>
            <a:pPr lvl="0" rtl="0">
              <a:spcBef>
                <a:spcPts val="0"/>
              </a:spcBef>
              <a:buClr>
                <a:schemeClr val="dk1"/>
              </a:buClr>
              <a:buSzPct val="39285"/>
              <a:buFont typeface="Arial"/>
              <a:buNone/>
            </a:pPr>
            <a:r>
              <a:rPr lang="en"/>
              <a:t>Managing Risks</a:t>
            </a:r>
          </a:p>
          <a:p>
            <a:pPr lvl="0">
              <a:spcBef>
                <a:spcPts val="0"/>
              </a:spcBef>
              <a:buNone/>
            </a:pPr>
            <a:endParaRPr/>
          </a:p>
        </p:txBody>
      </p:sp>
      <p:sp>
        <p:nvSpPr>
          <p:cNvPr id="201" name="Shape 201"/>
          <p:cNvSpPr txBox="1">
            <a:spLocks noGrp="1"/>
          </p:cNvSpPr>
          <p:nvPr>
            <p:ph type="body" idx="1"/>
          </p:nvPr>
        </p:nvSpPr>
        <p:spPr>
          <a:xfrm>
            <a:off x="311700" y="888775"/>
            <a:ext cx="3615600" cy="37830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91666"/>
              <a:buFont typeface="Arial"/>
              <a:buNone/>
            </a:pPr>
            <a:r>
              <a:rPr lang="en" sz="1200" b="1">
                <a:solidFill>
                  <a:schemeClr val="dk1"/>
                </a:solidFill>
              </a:rPr>
              <a:t>What were some of the risk identified and assessed?(2 examples)</a:t>
            </a:r>
          </a:p>
          <a:p>
            <a:pPr lvl="0" rtl="0">
              <a:lnSpc>
                <a:spcPct val="100000"/>
              </a:lnSpc>
              <a:spcBef>
                <a:spcPts val="0"/>
              </a:spcBef>
              <a:spcAft>
                <a:spcPts val="0"/>
              </a:spcAft>
              <a:buClr>
                <a:schemeClr val="dk1"/>
              </a:buClr>
              <a:buSzPct val="91666"/>
              <a:buFont typeface="Arial"/>
              <a:buNone/>
            </a:pPr>
            <a:endParaRPr sz="1200" b="1">
              <a:solidFill>
                <a:schemeClr val="dk1"/>
              </a:solidFill>
            </a:endParaRPr>
          </a:p>
          <a:p>
            <a:pPr lvl="0" rtl="0">
              <a:lnSpc>
                <a:spcPct val="100000"/>
              </a:lnSpc>
              <a:spcBef>
                <a:spcPts val="0"/>
              </a:spcBef>
              <a:spcAft>
                <a:spcPts val="0"/>
              </a:spcAft>
              <a:buNone/>
            </a:pPr>
            <a:r>
              <a:rPr lang="en" sz="1400" b="1">
                <a:solidFill>
                  <a:schemeClr val="dk1"/>
                </a:solidFill>
              </a:rPr>
              <a:t>Health and Safety</a:t>
            </a:r>
          </a:p>
          <a:p>
            <a:pPr lvl="0" rtl="0">
              <a:lnSpc>
                <a:spcPct val="100000"/>
              </a:lnSpc>
              <a:spcBef>
                <a:spcPts val="0"/>
              </a:spcBef>
              <a:spcAft>
                <a:spcPts val="0"/>
              </a:spcAft>
              <a:buNone/>
            </a:pPr>
            <a:endParaRPr sz="1400">
              <a:solidFill>
                <a:schemeClr val="dk1"/>
              </a:solidFill>
            </a:endParaRPr>
          </a:p>
          <a:p>
            <a:pPr lvl="0" rtl="0">
              <a:lnSpc>
                <a:spcPct val="100000"/>
              </a:lnSpc>
              <a:spcBef>
                <a:spcPts val="0"/>
              </a:spcBef>
              <a:spcAft>
                <a:spcPts val="0"/>
              </a:spcAft>
              <a:buNone/>
            </a:pPr>
            <a:r>
              <a:rPr lang="en" sz="1200">
                <a:solidFill>
                  <a:schemeClr val="dk1"/>
                </a:solidFill>
              </a:rPr>
              <a:t>Up to 10,000 workers on site during peak</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Complex: Working at height</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Hot working</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Heavy machinery</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Tunneling and underground works</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Temporary works</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Railway working</a:t>
            </a:r>
          </a:p>
          <a:p>
            <a:pPr lvl="0" rtl="0">
              <a:lnSpc>
                <a:spcPct val="100000"/>
              </a:lnSpc>
              <a:spcBef>
                <a:spcPts val="0"/>
              </a:spcBef>
              <a:spcAft>
                <a:spcPts val="0"/>
              </a:spcAft>
              <a:buNone/>
            </a:pPr>
            <a:endParaRPr sz="1400">
              <a:solidFill>
                <a:schemeClr val="dk1"/>
              </a:solidFill>
            </a:endParaRPr>
          </a:p>
          <a:p>
            <a:pPr lvl="0" rtl="0">
              <a:lnSpc>
                <a:spcPct val="100000"/>
              </a:lnSpc>
              <a:spcBef>
                <a:spcPts val="0"/>
              </a:spcBef>
              <a:spcAft>
                <a:spcPts val="0"/>
              </a:spcAft>
              <a:buNone/>
            </a:pPr>
            <a:r>
              <a:rPr lang="en" sz="1200">
                <a:solidFill>
                  <a:schemeClr val="dk1"/>
                </a:solidFill>
              </a:rPr>
              <a:t>-Aida-</a:t>
            </a:r>
          </a:p>
          <a:p>
            <a:pPr lvl="0">
              <a:lnSpc>
                <a:spcPct val="100000"/>
              </a:lnSpc>
              <a:spcBef>
                <a:spcPts val="0"/>
              </a:spcBef>
              <a:spcAft>
                <a:spcPts val="0"/>
              </a:spcAft>
              <a:buClr>
                <a:schemeClr val="dk1"/>
              </a:buClr>
              <a:buSzPct val="78571"/>
              <a:buFont typeface="Arial"/>
              <a:buNone/>
            </a:pPr>
            <a:endParaRPr sz="1400">
              <a:solidFill>
                <a:schemeClr val="dk1"/>
              </a:solidFill>
            </a:endParaRPr>
          </a:p>
        </p:txBody>
      </p:sp>
      <p:sp>
        <p:nvSpPr>
          <p:cNvPr id="202" name="Shape 202"/>
          <p:cNvSpPr txBox="1">
            <a:spLocks noGrp="1"/>
          </p:cNvSpPr>
          <p:nvPr>
            <p:ph type="body" idx="1"/>
          </p:nvPr>
        </p:nvSpPr>
        <p:spPr>
          <a:xfrm>
            <a:off x="4287150" y="1069475"/>
            <a:ext cx="4185300" cy="3783000"/>
          </a:xfrm>
          <a:prstGeom prst="rect">
            <a:avLst/>
          </a:prstGeom>
        </p:spPr>
        <p:txBody>
          <a:bodyPr lIns="91425" tIns="91425" rIns="91425" bIns="91425" anchor="t" anchorCtr="0">
            <a:noAutofit/>
          </a:bodyPr>
          <a:lstStyle/>
          <a:p>
            <a:pPr lvl="0" rtl="0">
              <a:lnSpc>
                <a:spcPct val="100000"/>
              </a:lnSpc>
              <a:spcBef>
                <a:spcPts val="0"/>
              </a:spcBef>
              <a:spcAft>
                <a:spcPts val="0"/>
              </a:spcAft>
              <a:buNone/>
            </a:pPr>
            <a:endParaRPr sz="1400" b="1">
              <a:solidFill>
                <a:schemeClr val="dk1"/>
              </a:solidFill>
            </a:endParaRPr>
          </a:p>
          <a:p>
            <a:pPr lvl="0" rtl="0">
              <a:lnSpc>
                <a:spcPct val="100000"/>
              </a:lnSpc>
              <a:spcBef>
                <a:spcPts val="0"/>
              </a:spcBef>
              <a:spcAft>
                <a:spcPts val="0"/>
              </a:spcAft>
              <a:buNone/>
            </a:pPr>
            <a:endParaRPr sz="1400" b="1">
              <a:solidFill>
                <a:schemeClr val="dk1"/>
              </a:solidFill>
            </a:endParaRPr>
          </a:p>
          <a:p>
            <a:pPr lvl="0" rtl="0">
              <a:lnSpc>
                <a:spcPct val="100000"/>
              </a:lnSpc>
              <a:spcBef>
                <a:spcPts val="0"/>
              </a:spcBef>
              <a:spcAft>
                <a:spcPts val="0"/>
              </a:spcAft>
              <a:buNone/>
            </a:pPr>
            <a:r>
              <a:rPr lang="en" sz="1400" b="1">
                <a:solidFill>
                  <a:schemeClr val="dk1"/>
                </a:solidFill>
              </a:rPr>
              <a:t>What was done:</a:t>
            </a:r>
          </a:p>
          <a:p>
            <a:pPr lvl="0" rtl="0">
              <a:lnSpc>
                <a:spcPct val="100000"/>
              </a:lnSpc>
              <a:spcBef>
                <a:spcPts val="0"/>
              </a:spcBef>
              <a:spcAft>
                <a:spcPts val="0"/>
              </a:spcAft>
              <a:buNone/>
            </a:pPr>
            <a:endParaRPr sz="1400">
              <a:solidFill>
                <a:schemeClr val="dk1"/>
              </a:solidFill>
            </a:endParaRPr>
          </a:p>
          <a:p>
            <a:pPr lvl="0" rtl="0">
              <a:lnSpc>
                <a:spcPct val="100000"/>
              </a:lnSpc>
              <a:spcBef>
                <a:spcPts val="0"/>
              </a:spcBef>
              <a:spcAft>
                <a:spcPts val="0"/>
              </a:spcAft>
              <a:buNone/>
            </a:pPr>
            <a:r>
              <a:rPr lang="en" sz="1200">
                <a:solidFill>
                  <a:schemeClr val="dk1"/>
                </a:solidFill>
              </a:rPr>
              <a:t>*High focus on safety culture with “Safe Start” and toolbox talk etc...</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*Made senior managers responsible for safety performance</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*Stopped work when safety compromised</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*World beating safety performance</a:t>
            </a:r>
          </a:p>
          <a:p>
            <a:pPr lvl="0" rtl="0">
              <a:lnSpc>
                <a:spcPct val="100000"/>
              </a:lnSpc>
              <a:spcBef>
                <a:spcPts val="0"/>
              </a:spcBef>
              <a:spcAft>
                <a:spcPts val="0"/>
              </a:spcAft>
              <a:buNone/>
            </a:pPr>
            <a:endParaRPr sz="1200">
              <a:solidFill>
                <a:schemeClr val="dk1"/>
              </a:solidFill>
            </a:endParaRPr>
          </a:p>
          <a:p>
            <a:pPr lvl="0" rtl="0">
              <a:lnSpc>
                <a:spcPct val="100000"/>
              </a:lnSpc>
              <a:spcBef>
                <a:spcPts val="0"/>
              </a:spcBef>
              <a:spcAft>
                <a:spcPts val="0"/>
              </a:spcAft>
              <a:buNone/>
            </a:pPr>
            <a:r>
              <a:rPr lang="en" sz="1200">
                <a:solidFill>
                  <a:schemeClr val="dk1"/>
                </a:solidFill>
              </a:rPr>
              <a:t>*So far the only Olympics without a fatality</a:t>
            </a:r>
          </a:p>
          <a:p>
            <a:pPr lvl="0" rtl="0">
              <a:lnSpc>
                <a:spcPct val="100000"/>
              </a:lnSpc>
              <a:spcBef>
                <a:spcPts val="0"/>
              </a:spcBef>
              <a:spcAft>
                <a:spcPts val="0"/>
              </a:spcAft>
              <a:buNone/>
            </a:pPr>
            <a:endParaRPr sz="1200">
              <a:solidFill>
                <a:schemeClr val="dk1"/>
              </a:solidFill>
            </a:endParaRPr>
          </a:p>
        </p:txBody>
      </p:sp>
      <p:sp>
        <p:nvSpPr>
          <p:cNvPr id="203" name="Shape 20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a:p>
        </p:txBody>
      </p:sp>
      <p:pic>
        <p:nvPicPr>
          <p:cNvPr id="204" name="Shape 204"/>
          <p:cNvPicPr preferRelativeResize="0"/>
          <p:nvPr/>
        </p:nvPicPr>
        <p:blipFill>
          <a:blip r:embed="rId3">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Clr>
                <a:schemeClr val="dk1"/>
              </a:buClr>
              <a:buSzPct val="39285"/>
              <a:buFont typeface="Arial"/>
              <a:buNone/>
            </a:pPr>
            <a:r>
              <a:rPr lang="en"/>
              <a:t>Managing Risks</a:t>
            </a:r>
          </a:p>
          <a:p>
            <a:pPr lvl="0">
              <a:spcBef>
                <a:spcPts val="0"/>
              </a:spcBef>
              <a:buNone/>
            </a:pPr>
            <a:endParaRPr/>
          </a:p>
        </p:txBody>
      </p:sp>
      <p:sp>
        <p:nvSpPr>
          <p:cNvPr id="210" name="Shape 210"/>
          <p:cNvSpPr txBox="1">
            <a:spLocks noGrp="1"/>
          </p:cNvSpPr>
          <p:nvPr>
            <p:ph type="body" idx="1"/>
          </p:nvPr>
        </p:nvSpPr>
        <p:spPr>
          <a:xfrm>
            <a:off x="311700" y="1187650"/>
            <a:ext cx="8520600" cy="39558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48000"/>
              </a:lnSpc>
              <a:spcBef>
                <a:spcPts val="0"/>
              </a:spcBef>
              <a:spcAft>
                <a:spcPts val="0"/>
              </a:spcAft>
              <a:buClr>
                <a:schemeClr val="dk1"/>
              </a:buClr>
              <a:buSzPct val="91666"/>
              <a:buFont typeface="Arial"/>
              <a:buNone/>
            </a:pPr>
            <a:r>
              <a:rPr lang="en" sz="1200" b="1">
                <a:solidFill>
                  <a:srgbClr val="000000"/>
                </a:solidFill>
              </a:rPr>
              <a:t>•</a:t>
            </a:r>
            <a:r>
              <a:rPr lang="en" sz="1200" b="1">
                <a:solidFill>
                  <a:srgbClr val="000000"/>
                </a:solidFill>
                <a:latin typeface="Calibri"/>
                <a:ea typeface="Calibri"/>
                <a:cs typeface="Calibri"/>
                <a:sym typeface="Calibri"/>
              </a:rPr>
              <a:t>Provide an example of contingency plan developed and/or deployed?</a:t>
            </a:r>
          </a:p>
          <a:p>
            <a:pPr lvl="0" rtl="0">
              <a:lnSpc>
                <a:spcPct val="100000"/>
              </a:lnSpc>
              <a:spcBef>
                <a:spcPts val="0"/>
              </a:spcBef>
              <a:spcAft>
                <a:spcPts val="0"/>
              </a:spcAft>
              <a:buClr>
                <a:schemeClr val="dk1"/>
              </a:buClr>
              <a:buSzPct val="110000"/>
              <a:buFont typeface="Arial"/>
              <a:buNone/>
            </a:pPr>
            <a:r>
              <a:rPr lang="en" sz="1000">
                <a:solidFill>
                  <a:srgbClr val="000000"/>
                </a:solidFill>
                <a:highlight>
                  <a:srgbClr val="FFFFFF"/>
                </a:highlight>
              </a:rPr>
              <a:t>The Government figures could be further improved if the remaining £105 million in </a:t>
            </a:r>
            <a:r>
              <a:rPr lang="en" sz="1000" b="1">
                <a:solidFill>
                  <a:srgbClr val="000000"/>
                </a:solidFill>
                <a:highlight>
                  <a:srgbClr val="FFFFFF"/>
                </a:highlight>
              </a:rPr>
              <a:t>contingency </a:t>
            </a:r>
            <a:r>
              <a:rPr lang="en" sz="1000">
                <a:solidFill>
                  <a:srgbClr val="000000"/>
                </a:solidFill>
                <a:highlight>
                  <a:srgbClr val="FFFFFF"/>
                </a:highlight>
              </a:rPr>
              <a:t>“lumps” are not depleted before Locog is wound up at the end of March 2013.While the Government was pleased to have delivered a successful Games within the generous budget revised in 2007, critics note the original budget of £2.3billion at the time of the 2005 bid was wildly underestimated.</a:t>
            </a:r>
          </a:p>
          <a:p>
            <a:pPr lvl="0" rtl="0">
              <a:lnSpc>
                <a:spcPct val="100000"/>
              </a:lnSpc>
              <a:spcBef>
                <a:spcPts val="0"/>
              </a:spcBef>
              <a:spcAft>
                <a:spcPts val="0"/>
              </a:spcAft>
              <a:buClr>
                <a:schemeClr val="dk1"/>
              </a:buClr>
              <a:buSzPct val="110000"/>
              <a:buFont typeface="Arial"/>
              <a:buNone/>
            </a:pPr>
            <a:endParaRPr sz="1000">
              <a:solidFill>
                <a:srgbClr val="000000"/>
              </a:solidFill>
              <a:highlight>
                <a:srgbClr val="FFFFFF"/>
              </a:highlight>
            </a:endParaRPr>
          </a:p>
          <a:p>
            <a:pPr lvl="0">
              <a:lnSpc>
                <a:spcPct val="100000"/>
              </a:lnSpc>
              <a:spcBef>
                <a:spcPts val="0"/>
              </a:spcBef>
              <a:buNone/>
            </a:pPr>
            <a:r>
              <a:rPr lang="en" sz="1000">
                <a:solidFill>
                  <a:srgbClr val="000000"/>
                </a:solidFill>
              </a:rPr>
              <a:t>Plans to deliver a safe and secure Games, in keeping with the Olympic culture and spirit. </a:t>
            </a:r>
          </a:p>
          <a:p>
            <a:pPr lvl="0" rtl="0">
              <a:lnSpc>
                <a:spcPct val="100000"/>
              </a:lnSpc>
              <a:spcBef>
                <a:spcPts val="0"/>
              </a:spcBef>
              <a:buNone/>
            </a:pPr>
            <a:r>
              <a:rPr lang="en" sz="1000" b="1">
                <a:solidFill>
                  <a:srgbClr val="000000"/>
                </a:solidFill>
              </a:rPr>
              <a:t>Protect</a:t>
            </a:r>
            <a:r>
              <a:rPr lang="en" sz="1000">
                <a:solidFill>
                  <a:srgbClr val="000000"/>
                </a:solidFill>
              </a:rPr>
              <a:t> </a:t>
            </a:r>
          </a:p>
          <a:p>
            <a:pPr lvl="0">
              <a:lnSpc>
                <a:spcPct val="100000"/>
              </a:lnSpc>
              <a:spcBef>
                <a:spcPts val="0"/>
              </a:spcBef>
              <a:buNone/>
            </a:pPr>
            <a:r>
              <a:rPr lang="en" sz="1000">
                <a:solidFill>
                  <a:srgbClr val="000000"/>
                </a:solidFill>
              </a:rPr>
              <a:t>• </a:t>
            </a:r>
            <a:r>
              <a:rPr lang="en" sz="1000" b="1">
                <a:solidFill>
                  <a:srgbClr val="000000"/>
                </a:solidFill>
              </a:rPr>
              <a:t>Stop people</a:t>
            </a:r>
            <a:r>
              <a:rPr lang="en" sz="1000">
                <a:solidFill>
                  <a:srgbClr val="000000"/>
                </a:solidFill>
              </a:rPr>
              <a:t> who would cause </a:t>
            </a:r>
            <a:r>
              <a:rPr lang="en" sz="1000" b="1">
                <a:solidFill>
                  <a:srgbClr val="000000"/>
                </a:solidFill>
              </a:rPr>
              <a:t>harm </a:t>
            </a:r>
            <a:r>
              <a:rPr lang="en" sz="1000">
                <a:solidFill>
                  <a:srgbClr val="000000"/>
                </a:solidFill>
              </a:rPr>
              <a:t>to the Games from crossing our borders.</a:t>
            </a:r>
          </a:p>
          <a:p>
            <a:pPr lvl="0">
              <a:lnSpc>
                <a:spcPct val="100000"/>
              </a:lnSpc>
              <a:spcBef>
                <a:spcPts val="0"/>
              </a:spcBef>
              <a:buNone/>
            </a:pPr>
            <a:r>
              <a:rPr lang="en" sz="1000">
                <a:solidFill>
                  <a:srgbClr val="000000"/>
                </a:solidFill>
              </a:rPr>
              <a:t> •</a:t>
            </a:r>
            <a:r>
              <a:rPr lang="en" sz="1000" b="1">
                <a:solidFill>
                  <a:srgbClr val="000000"/>
                </a:solidFill>
              </a:rPr>
              <a:t> Ensure</a:t>
            </a:r>
            <a:r>
              <a:rPr lang="en" sz="1000">
                <a:solidFill>
                  <a:srgbClr val="000000"/>
                </a:solidFill>
              </a:rPr>
              <a:t> that there is safe and secure </a:t>
            </a:r>
            <a:r>
              <a:rPr lang="en" sz="1000" b="1">
                <a:solidFill>
                  <a:srgbClr val="000000"/>
                </a:solidFill>
              </a:rPr>
              <a:t>transport</a:t>
            </a:r>
            <a:r>
              <a:rPr lang="en" sz="1000">
                <a:solidFill>
                  <a:srgbClr val="000000"/>
                </a:solidFill>
              </a:rPr>
              <a:t> for the Games. </a:t>
            </a:r>
          </a:p>
          <a:p>
            <a:pPr lvl="0">
              <a:lnSpc>
                <a:spcPct val="100000"/>
              </a:lnSpc>
              <a:spcBef>
                <a:spcPts val="0"/>
              </a:spcBef>
              <a:buNone/>
            </a:pPr>
            <a:r>
              <a:rPr lang="en" sz="1000">
                <a:solidFill>
                  <a:srgbClr val="000000"/>
                </a:solidFill>
              </a:rPr>
              <a:t>• Ensure the </a:t>
            </a:r>
            <a:r>
              <a:rPr lang="en" sz="1000" b="1">
                <a:solidFill>
                  <a:srgbClr val="000000"/>
                </a:solidFill>
              </a:rPr>
              <a:t>protection of VIPs</a:t>
            </a:r>
            <a:r>
              <a:rPr lang="en" sz="1000">
                <a:solidFill>
                  <a:srgbClr val="000000"/>
                </a:solidFill>
              </a:rPr>
              <a:t> while they are in the UK for the Games.</a:t>
            </a:r>
          </a:p>
          <a:p>
            <a:pPr lvl="0">
              <a:lnSpc>
                <a:spcPct val="100000"/>
              </a:lnSpc>
              <a:spcBef>
                <a:spcPts val="0"/>
              </a:spcBef>
              <a:buNone/>
            </a:pPr>
            <a:r>
              <a:rPr lang="en" sz="1200">
                <a:solidFill>
                  <a:srgbClr val="000000"/>
                </a:solidFill>
              </a:rPr>
              <a:t> </a:t>
            </a:r>
            <a:r>
              <a:rPr lang="en" sz="1000">
                <a:solidFill>
                  <a:srgbClr val="000000"/>
                </a:solidFill>
              </a:rPr>
              <a:t>• Ensure that </a:t>
            </a:r>
            <a:r>
              <a:rPr lang="en" sz="1000" b="1">
                <a:solidFill>
                  <a:srgbClr val="000000"/>
                </a:solidFill>
              </a:rPr>
              <a:t>venues</a:t>
            </a:r>
            <a:r>
              <a:rPr lang="en" sz="1000">
                <a:solidFill>
                  <a:srgbClr val="000000"/>
                </a:solidFill>
              </a:rPr>
              <a:t> are safe and secure. </a:t>
            </a:r>
          </a:p>
          <a:p>
            <a:pPr lvl="0" rtl="0">
              <a:lnSpc>
                <a:spcPct val="100000"/>
              </a:lnSpc>
              <a:spcBef>
                <a:spcPts val="0"/>
              </a:spcBef>
              <a:buNone/>
            </a:pPr>
            <a:r>
              <a:rPr lang="en" sz="1000" u="sng">
                <a:solidFill>
                  <a:srgbClr val="000000"/>
                </a:solidFill>
                <a:hlinkClick r:id="rId3"/>
              </a:rPr>
              <a:t>http://www.telegraph.co.uk/sport/olympics/9627757/London-2012-Olympic-Games-comes-in-at-377m-under-budget-government-announces.htm</a:t>
            </a:r>
          </a:p>
          <a:p>
            <a:pPr lvl="0" rtl="0">
              <a:lnSpc>
                <a:spcPct val="100000"/>
              </a:lnSpc>
              <a:spcBef>
                <a:spcPts val="0"/>
              </a:spcBef>
              <a:buNone/>
            </a:pPr>
            <a:r>
              <a:rPr lang="en" sz="1000">
                <a:solidFill>
                  <a:srgbClr val="000000"/>
                </a:solidFill>
              </a:rPr>
              <a:t>https://www.gov.uk/government/uploads/system/uploads/attachment_data/file/97983/olympic-safety-security-strategy.pdf</a:t>
            </a:r>
          </a:p>
          <a:p>
            <a:pPr lvl="0">
              <a:lnSpc>
                <a:spcPct val="100000"/>
              </a:lnSpc>
              <a:spcBef>
                <a:spcPts val="0"/>
              </a:spcBef>
              <a:buNone/>
            </a:pPr>
            <a:r>
              <a:rPr lang="en" sz="1200">
                <a:solidFill>
                  <a:srgbClr val="000000"/>
                </a:solidFill>
              </a:rPr>
              <a:t>-Aida-</a:t>
            </a:r>
          </a:p>
        </p:txBody>
      </p:sp>
      <p:sp>
        <p:nvSpPr>
          <p:cNvPr id="211" name="Shape 21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pic>
        <p:nvPicPr>
          <p:cNvPr id="212" name="Shape 212"/>
          <p:cNvPicPr preferRelativeResize="0"/>
          <p:nvPr/>
        </p:nvPicPr>
        <p:blipFill>
          <a:blip r:embed="rId4">
            <a:alphaModFix/>
          </a:blip>
          <a:stretch>
            <a:fillRect/>
          </a:stretch>
        </p:blipFill>
        <p:spPr>
          <a:xfrm>
            <a:off x="7225525" y="44502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222250"/>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Managing Risks</a:t>
            </a:r>
          </a:p>
          <a:p>
            <a:pPr lvl="0">
              <a:spcBef>
                <a:spcPts val="0"/>
              </a:spcBef>
              <a:buClr>
                <a:schemeClr val="dk1"/>
              </a:buClr>
              <a:buSzPct val="39285"/>
              <a:buFont typeface="Arial"/>
              <a:buNone/>
            </a:pPr>
            <a:endParaRPr/>
          </a:p>
          <a:p>
            <a:pPr lvl="0">
              <a:spcBef>
                <a:spcPts val="0"/>
              </a:spcBef>
              <a:buNone/>
            </a:pPr>
            <a:endParaRPr/>
          </a:p>
        </p:txBody>
      </p:sp>
      <p:sp>
        <p:nvSpPr>
          <p:cNvPr id="218" name="Shape 218"/>
          <p:cNvSpPr txBox="1">
            <a:spLocks noGrp="1"/>
          </p:cNvSpPr>
          <p:nvPr>
            <p:ph type="body" idx="1"/>
          </p:nvPr>
        </p:nvSpPr>
        <p:spPr>
          <a:xfrm>
            <a:off x="268650" y="794949"/>
            <a:ext cx="8563800" cy="4401000"/>
          </a:xfrm>
          <a:prstGeom prst="rect">
            <a:avLst/>
          </a:prstGeom>
        </p:spPr>
        <p:txBody>
          <a:bodyPr lIns="91425" tIns="91425" rIns="91425" bIns="91425" anchor="t" anchorCtr="0">
            <a:noAutofit/>
          </a:bodyPr>
          <a:lstStyle/>
          <a:p>
            <a:pPr lvl="0">
              <a:lnSpc>
                <a:spcPct val="100000"/>
              </a:lnSpc>
              <a:spcBef>
                <a:spcPts val="0"/>
              </a:spcBef>
              <a:buClr>
                <a:schemeClr val="dk1"/>
              </a:buClr>
              <a:buSzPct val="78571"/>
              <a:buFont typeface="Arial"/>
              <a:buNone/>
            </a:pPr>
            <a:r>
              <a:rPr lang="en" sz="1400" b="1">
                <a:solidFill>
                  <a:srgbClr val="000000"/>
                </a:solidFill>
              </a:rPr>
              <a:t>Prepare </a:t>
            </a:r>
          </a:p>
          <a:p>
            <a:pPr lvl="0">
              <a:lnSpc>
                <a:spcPct val="100000"/>
              </a:lnSpc>
              <a:spcBef>
                <a:spcPts val="0"/>
              </a:spcBef>
              <a:buClr>
                <a:schemeClr val="dk1"/>
              </a:buClr>
              <a:buSzPct val="110000"/>
              <a:buFont typeface="Arial"/>
              <a:buNone/>
            </a:pPr>
            <a:r>
              <a:rPr lang="en" sz="1000">
                <a:solidFill>
                  <a:srgbClr val="000000"/>
                </a:solidFill>
              </a:rPr>
              <a:t>• </a:t>
            </a:r>
            <a:r>
              <a:rPr lang="en" sz="1000" b="1">
                <a:solidFill>
                  <a:srgbClr val="000000"/>
                </a:solidFill>
              </a:rPr>
              <a:t>Plan and prepare effective responses </a:t>
            </a:r>
            <a:r>
              <a:rPr lang="en" sz="1000">
                <a:solidFill>
                  <a:srgbClr val="000000"/>
                </a:solidFill>
              </a:rPr>
              <a:t>to mitigate the impact of disruptive incidents to the Games. Identify and disrupt </a:t>
            </a:r>
          </a:p>
          <a:p>
            <a:pPr lvl="0">
              <a:lnSpc>
                <a:spcPct val="100000"/>
              </a:lnSpc>
              <a:spcBef>
                <a:spcPts val="0"/>
              </a:spcBef>
              <a:buClr>
                <a:schemeClr val="dk1"/>
              </a:buClr>
              <a:buSzPct val="110000"/>
              <a:buFont typeface="Arial"/>
              <a:buNone/>
            </a:pPr>
            <a:r>
              <a:rPr lang="en" sz="1000">
                <a:solidFill>
                  <a:srgbClr val="000000"/>
                </a:solidFill>
              </a:rPr>
              <a:t>• Ensure that </a:t>
            </a:r>
            <a:r>
              <a:rPr lang="en" sz="1000" b="1">
                <a:solidFill>
                  <a:srgbClr val="000000"/>
                </a:solidFill>
              </a:rPr>
              <a:t>intelligence is gathered to identify</a:t>
            </a:r>
            <a:r>
              <a:rPr lang="en" sz="1000">
                <a:solidFill>
                  <a:srgbClr val="000000"/>
                </a:solidFill>
              </a:rPr>
              <a:t> threats to the Games. </a:t>
            </a:r>
          </a:p>
          <a:p>
            <a:pPr lvl="0">
              <a:lnSpc>
                <a:spcPct val="100000"/>
              </a:lnSpc>
              <a:spcBef>
                <a:spcPts val="0"/>
              </a:spcBef>
              <a:buClr>
                <a:schemeClr val="dk1"/>
              </a:buClr>
              <a:buSzPct val="110000"/>
              <a:buFont typeface="Arial"/>
              <a:buNone/>
            </a:pPr>
            <a:r>
              <a:rPr lang="en" sz="1000">
                <a:solidFill>
                  <a:srgbClr val="000000"/>
                </a:solidFill>
              </a:rPr>
              <a:t>•</a:t>
            </a:r>
            <a:r>
              <a:rPr lang="en" sz="1000" b="1">
                <a:solidFill>
                  <a:srgbClr val="000000"/>
                </a:solidFill>
              </a:rPr>
              <a:t> Disrupt </a:t>
            </a:r>
            <a:r>
              <a:rPr lang="en" sz="1000">
                <a:solidFill>
                  <a:srgbClr val="000000"/>
                </a:solidFill>
              </a:rPr>
              <a:t>those who pose a threat to the Games. </a:t>
            </a:r>
          </a:p>
          <a:p>
            <a:pPr lvl="0">
              <a:lnSpc>
                <a:spcPct val="100000"/>
              </a:lnSpc>
              <a:spcBef>
                <a:spcPts val="0"/>
              </a:spcBef>
              <a:buClr>
                <a:schemeClr val="dk1"/>
              </a:buClr>
              <a:buSzPct val="110000"/>
              <a:buFont typeface="Arial"/>
              <a:buNone/>
            </a:pPr>
            <a:r>
              <a:rPr lang="en" sz="1000" b="1">
                <a:solidFill>
                  <a:srgbClr val="000000"/>
                </a:solidFill>
              </a:rPr>
              <a:t>Command, control, plan and resource </a:t>
            </a:r>
          </a:p>
          <a:p>
            <a:pPr lvl="0">
              <a:lnSpc>
                <a:spcPct val="100000"/>
              </a:lnSpc>
              <a:spcBef>
                <a:spcPts val="0"/>
              </a:spcBef>
              <a:buClr>
                <a:schemeClr val="dk1"/>
              </a:buClr>
              <a:buSzPct val="110000"/>
              <a:buFont typeface="Arial"/>
              <a:buNone/>
            </a:pPr>
            <a:r>
              <a:rPr lang="en" sz="1000">
                <a:solidFill>
                  <a:srgbClr val="000000"/>
                </a:solidFill>
              </a:rPr>
              <a:t>• </a:t>
            </a:r>
            <a:r>
              <a:rPr lang="en" sz="1000" b="1">
                <a:solidFill>
                  <a:srgbClr val="000000"/>
                </a:solidFill>
              </a:rPr>
              <a:t>Ensure the availability</a:t>
            </a:r>
            <a:r>
              <a:rPr lang="en" sz="1000">
                <a:solidFill>
                  <a:srgbClr val="000000"/>
                </a:solidFill>
              </a:rPr>
              <a:t> of and deploy the </a:t>
            </a:r>
            <a:r>
              <a:rPr lang="en" sz="1000" b="1">
                <a:solidFill>
                  <a:srgbClr val="000000"/>
                </a:solidFill>
              </a:rPr>
              <a:t>appropriate resources </a:t>
            </a:r>
            <a:r>
              <a:rPr lang="en" sz="1000">
                <a:solidFill>
                  <a:srgbClr val="000000"/>
                </a:solidFill>
              </a:rPr>
              <a:t>with the right skills and support to provide Gametime safety and security. </a:t>
            </a:r>
          </a:p>
          <a:p>
            <a:pPr lvl="0">
              <a:lnSpc>
                <a:spcPct val="100000"/>
              </a:lnSpc>
              <a:spcBef>
                <a:spcPts val="0"/>
              </a:spcBef>
              <a:buClr>
                <a:schemeClr val="dk1"/>
              </a:buClr>
              <a:buSzPct val="110000"/>
              <a:buFont typeface="Arial"/>
              <a:buNone/>
            </a:pPr>
            <a:r>
              <a:rPr lang="en" sz="1000">
                <a:solidFill>
                  <a:srgbClr val="000000"/>
                </a:solidFill>
              </a:rPr>
              <a:t>• </a:t>
            </a:r>
            <a:r>
              <a:rPr lang="en" sz="1000" b="1">
                <a:solidFill>
                  <a:srgbClr val="000000"/>
                </a:solidFill>
              </a:rPr>
              <a:t>Maintain</a:t>
            </a:r>
            <a:r>
              <a:rPr lang="en" sz="1000">
                <a:solidFill>
                  <a:srgbClr val="000000"/>
                </a:solidFill>
              </a:rPr>
              <a:t> effective command and control – including </a:t>
            </a:r>
            <a:r>
              <a:rPr lang="en" sz="1000" b="1">
                <a:solidFill>
                  <a:srgbClr val="000000"/>
                </a:solidFill>
              </a:rPr>
              <a:t>national coordination </a:t>
            </a:r>
            <a:r>
              <a:rPr lang="en" sz="1000">
                <a:solidFill>
                  <a:srgbClr val="000000"/>
                </a:solidFill>
              </a:rPr>
              <a:t>– for the safety and security of the Games. </a:t>
            </a:r>
          </a:p>
          <a:p>
            <a:pPr lvl="0">
              <a:lnSpc>
                <a:spcPct val="100000"/>
              </a:lnSpc>
              <a:spcBef>
                <a:spcPts val="0"/>
              </a:spcBef>
              <a:buClr>
                <a:schemeClr val="dk1"/>
              </a:buClr>
              <a:buSzPct val="110000"/>
              <a:buFont typeface="Arial"/>
              <a:buNone/>
            </a:pPr>
            <a:r>
              <a:rPr lang="en" sz="1000">
                <a:solidFill>
                  <a:srgbClr val="000000"/>
                </a:solidFill>
              </a:rPr>
              <a:t>• </a:t>
            </a:r>
            <a:r>
              <a:rPr lang="en" sz="1000" b="1">
                <a:solidFill>
                  <a:srgbClr val="000000"/>
                </a:solidFill>
              </a:rPr>
              <a:t>Ensure parallel events </a:t>
            </a:r>
            <a:r>
              <a:rPr lang="en" sz="1000">
                <a:solidFill>
                  <a:srgbClr val="000000"/>
                </a:solidFill>
              </a:rPr>
              <a:t>are safe and secure. </a:t>
            </a:r>
          </a:p>
          <a:p>
            <a:pPr lvl="0" rtl="0">
              <a:lnSpc>
                <a:spcPct val="100000"/>
              </a:lnSpc>
              <a:spcBef>
                <a:spcPts val="0"/>
              </a:spcBef>
              <a:buNone/>
            </a:pPr>
            <a:r>
              <a:rPr lang="en" sz="1400" b="1">
                <a:solidFill>
                  <a:srgbClr val="000000"/>
                </a:solidFill>
              </a:rPr>
              <a:t>Engage</a:t>
            </a:r>
            <a:r>
              <a:rPr lang="en" sz="1400">
                <a:solidFill>
                  <a:srgbClr val="000000"/>
                </a:solidFill>
              </a:rPr>
              <a:t>  </a:t>
            </a:r>
            <a:r>
              <a:rPr lang="en" sz="1000">
                <a:solidFill>
                  <a:srgbClr val="000000"/>
                </a:solidFill>
              </a:rPr>
              <a:t>                  </a:t>
            </a:r>
          </a:p>
          <a:p>
            <a:pPr lvl="0">
              <a:lnSpc>
                <a:spcPct val="100000"/>
              </a:lnSpc>
              <a:spcBef>
                <a:spcPts val="0"/>
              </a:spcBef>
              <a:buNone/>
            </a:pPr>
            <a:r>
              <a:rPr lang="en" sz="1000">
                <a:solidFill>
                  <a:srgbClr val="000000"/>
                </a:solidFill>
              </a:rPr>
              <a:t> </a:t>
            </a:r>
            <a:r>
              <a:rPr lang="en" sz="1000" b="1">
                <a:solidFill>
                  <a:srgbClr val="000000"/>
                </a:solidFill>
              </a:rPr>
              <a:t>Reassure the public</a:t>
            </a:r>
            <a:r>
              <a:rPr lang="en" sz="1000">
                <a:solidFill>
                  <a:srgbClr val="000000"/>
                </a:solidFill>
              </a:rPr>
              <a:t> so that they feel safe and can enjoy the Games. </a:t>
            </a:r>
          </a:p>
          <a:p>
            <a:pPr lvl="0" rtl="0">
              <a:lnSpc>
                <a:spcPct val="100000"/>
              </a:lnSpc>
              <a:spcBef>
                <a:spcPts val="0"/>
              </a:spcBef>
              <a:buNone/>
            </a:pPr>
            <a:r>
              <a:rPr lang="en" sz="1000">
                <a:solidFill>
                  <a:srgbClr val="000000"/>
                </a:solidFill>
              </a:rPr>
              <a:t>• Rhttps://www.gov.uk/government/uploads/system/uploads/attachment_data/file/97983/olympic-safety-security-strategy.pdfeassure the public so that they feel safe and can enjoy the Games. </a:t>
            </a:r>
          </a:p>
          <a:p>
            <a:pPr lvl="0">
              <a:lnSpc>
                <a:spcPct val="100000"/>
              </a:lnSpc>
              <a:spcBef>
                <a:spcPts val="0"/>
              </a:spcBef>
              <a:buNone/>
            </a:pPr>
            <a:r>
              <a:rPr lang="en" sz="1000">
                <a:solidFill>
                  <a:srgbClr val="000000"/>
                </a:solidFill>
              </a:rPr>
              <a:t>-Aida-</a:t>
            </a:r>
          </a:p>
          <a:p>
            <a:pPr lvl="0">
              <a:lnSpc>
                <a:spcPct val="100000"/>
              </a:lnSpc>
              <a:spcBef>
                <a:spcPts val="0"/>
              </a:spcBef>
              <a:buClr>
                <a:schemeClr val="dk1"/>
              </a:buClr>
              <a:buSzPct val="110000"/>
              <a:buFont typeface="Arial"/>
              <a:buNone/>
            </a:pPr>
            <a:endParaRPr sz="1000">
              <a:solidFill>
                <a:srgbClr val="000000"/>
              </a:solidFill>
            </a:endParaRPr>
          </a:p>
          <a:p>
            <a:pPr lvl="0">
              <a:spcBef>
                <a:spcPts val="0"/>
              </a:spcBef>
              <a:buClr>
                <a:schemeClr val="dk1"/>
              </a:buClr>
              <a:buSzPct val="78571"/>
              <a:buFont typeface="Arial"/>
              <a:buNone/>
            </a:pPr>
            <a:endParaRPr sz="1400"/>
          </a:p>
          <a:p>
            <a:pPr lvl="0">
              <a:spcBef>
                <a:spcPts val="0"/>
              </a:spcBef>
              <a:buNone/>
            </a:pPr>
            <a:endParaRPr/>
          </a:p>
        </p:txBody>
      </p:sp>
      <p:sp>
        <p:nvSpPr>
          <p:cNvPr id="219" name="Shape 2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pic>
        <p:nvPicPr>
          <p:cNvPr id="220" name="Shape 220"/>
          <p:cNvPicPr preferRelativeResize="0"/>
          <p:nvPr/>
        </p:nvPicPr>
        <p:blipFill>
          <a:blip r:embed="rId3">
            <a:alphaModFix/>
          </a:blip>
          <a:stretch>
            <a:fillRect/>
          </a:stretch>
        </p:blipFill>
        <p:spPr>
          <a:xfrm>
            <a:off x="7225525" y="44502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b="1"/>
              <a:t>Resources and their cost</a:t>
            </a:r>
          </a:p>
          <a:p>
            <a:pPr lvl="0">
              <a:spcBef>
                <a:spcPts val="0"/>
              </a:spcBef>
              <a:buNone/>
            </a:pPr>
            <a:endParaRPr sz="2400" b="1"/>
          </a:p>
        </p:txBody>
      </p:sp>
      <p:sp>
        <p:nvSpPr>
          <p:cNvPr id="226" name="Shape 226"/>
          <p:cNvSpPr txBox="1">
            <a:spLocks noGrp="1"/>
          </p:cNvSpPr>
          <p:nvPr>
            <p:ph type="body" idx="1"/>
          </p:nvPr>
        </p:nvSpPr>
        <p:spPr>
          <a:xfrm>
            <a:off x="352175" y="1087675"/>
            <a:ext cx="8520600" cy="39693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sz="1200" b="1">
                <a:solidFill>
                  <a:schemeClr val="dk1"/>
                </a:solidFill>
              </a:rPr>
              <a:t>•Identify key resources required for the project </a:t>
            </a:r>
          </a:p>
          <a:p>
            <a:pPr marL="457200" lvl="0" indent="-304800" rtl="0">
              <a:lnSpc>
                <a:spcPct val="100000"/>
              </a:lnSpc>
              <a:spcBef>
                <a:spcPts val="0"/>
              </a:spcBef>
              <a:buClr>
                <a:schemeClr val="dk1"/>
              </a:buClr>
              <a:buSzPct val="100000"/>
              <a:buChar char="●"/>
            </a:pPr>
            <a:r>
              <a:rPr lang="en" sz="1200">
                <a:solidFill>
                  <a:schemeClr val="dk1"/>
                </a:solidFill>
              </a:rPr>
              <a:t>Human resources                </a:t>
            </a:r>
          </a:p>
          <a:p>
            <a:pPr marL="457200" lvl="0" indent="-304800" rtl="0">
              <a:lnSpc>
                <a:spcPct val="100000"/>
              </a:lnSpc>
              <a:spcBef>
                <a:spcPts val="0"/>
              </a:spcBef>
              <a:buClr>
                <a:schemeClr val="dk1"/>
              </a:buClr>
              <a:buSzPct val="100000"/>
              <a:buChar char="●"/>
            </a:pPr>
            <a:r>
              <a:rPr lang="en" sz="1200">
                <a:solidFill>
                  <a:schemeClr val="dk1"/>
                </a:solidFill>
              </a:rPr>
              <a:t>Land resources</a:t>
            </a:r>
          </a:p>
          <a:p>
            <a:pPr marL="457200" lvl="0" indent="-304800" rtl="0">
              <a:lnSpc>
                <a:spcPct val="100000"/>
              </a:lnSpc>
              <a:spcBef>
                <a:spcPts val="0"/>
              </a:spcBef>
              <a:buClr>
                <a:schemeClr val="dk1"/>
              </a:buClr>
              <a:buSzPct val="100000"/>
              <a:buChar char="●"/>
            </a:pPr>
            <a:r>
              <a:rPr lang="en" sz="1200">
                <a:solidFill>
                  <a:schemeClr val="dk1"/>
                </a:solidFill>
              </a:rPr>
              <a:t>Economic resources</a:t>
            </a:r>
          </a:p>
          <a:p>
            <a:pPr lvl="0" rtl="0">
              <a:lnSpc>
                <a:spcPct val="100000"/>
              </a:lnSpc>
              <a:spcBef>
                <a:spcPts val="0"/>
              </a:spcBef>
              <a:buClr>
                <a:schemeClr val="dk1"/>
              </a:buClr>
              <a:buSzPct val="91666"/>
              <a:buFont typeface="Arial"/>
              <a:buNone/>
            </a:pPr>
            <a:r>
              <a:rPr lang="en" sz="1200" b="1">
                <a:solidFill>
                  <a:schemeClr val="dk1"/>
                </a:solidFill>
              </a:rPr>
              <a:t>•What were some of key resource constraints?</a:t>
            </a:r>
          </a:p>
          <a:p>
            <a:pPr lvl="0" rtl="0">
              <a:lnSpc>
                <a:spcPct val="100000"/>
              </a:lnSpc>
              <a:spcBef>
                <a:spcPts val="0"/>
              </a:spcBef>
              <a:buClr>
                <a:schemeClr val="dk1"/>
              </a:buClr>
              <a:buSzPct val="91666"/>
              <a:buFont typeface="Arial"/>
              <a:buNone/>
            </a:pPr>
            <a:r>
              <a:rPr lang="en" sz="1200">
                <a:solidFill>
                  <a:schemeClr val="dk1"/>
                </a:solidFill>
              </a:rPr>
              <a:t>The resources however have some constraints that limit the project. For instance, the </a:t>
            </a:r>
            <a:r>
              <a:rPr lang="en" sz="1200" b="1">
                <a:solidFill>
                  <a:schemeClr val="dk1"/>
                </a:solidFill>
              </a:rPr>
              <a:t>human resource</a:t>
            </a:r>
            <a:r>
              <a:rPr lang="en" sz="1200">
                <a:solidFill>
                  <a:schemeClr val="dk1"/>
                </a:solidFill>
              </a:rPr>
              <a:t> is faced with the problem of having many skilled labors that are not willing to fill the </a:t>
            </a:r>
            <a:r>
              <a:rPr lang="en" sz="1200" b="1">
                <a:solidFill>
                  <a:schemeClr val="dk1"/>
                </a:solidFill>
              </a:rPr>
              <a:t>gap of the unskilled </a:t>
            </a:r>
            <a:r>
              <a:rPr lang="en" sz="1200">
                <a:solidFill>
                  <a:schemeClr val="dk1"/>
                </a:solidFill>
              </a:rPr>
              <a:t>labor therefore having a </a:t>
            </a:r>
            <a:r>
              <a:rPr lang="en" sz="1200" b="1">
                <a:solidFill>
                  <a:schemeClr val="dk1"/>
                </a:solidFill>
              </a:rPr>
              <a:t>delay</a:t>
            </a:r>
            <a:r>
              <a:rPr lang="en" sz="1200">
                <a:solidFill>
                  <a:schemeClr val="dk1"/>
                </a:solidFill>
              </a:rPr>
              <a:t>. In the case of </a:t>
            </a:r>
            <a:r>
              <a:rPr lang="en" sz="1200" b="1">
                <a:solidFill>
                  <a:schemeClr val="dk1"/>
                </a:solidFill>
              </a:rPr>
              <a:t>Land resource</a:t>
            </a:r>
            <a:r>
              <a:rPr lang="en" sz="1200">
                <a:solidFill>
                  <a:schemeClr val="dk1"/>
                </a:solidFill>
              </a:rPr>
              <a:t>, due to the urbanization of London there is little land left free that could be used. </a:t>
            </a:r>
          </a:p>
          <a:p>
            <a:pPr lvl="0" rtl="0">
              <a:lnSpc>
                <a:spcPct val="100000"/>
              </a:lnSpc>
              <a:spcBef>
                <a:spcPts val="0"/>
              </a:spcBef>
              <a:buClr>
                <a:schemeClr val="dk1"/>
              </a:buClr>
              <a:buSzPct val="91666"/>
              <a:buFont typeface="Arial"/>
              <a:buNone/>
            </a:pPr>
            <a:r>
              <a:rPr lang="en" sz="1200" b="1">
                <a:solidFill>
                  <a:schemeClr val="dk1"/>
                </a:solidFill>
              </a:rPr>
              <a:t>•What were some strategies to address these constraints?</a:t>
            </a:r>
          </a:p>
          <a:p>
            <a:pPr lvl="0" rtl="0">
              <a:lnSpc>
                <a:spcPct val="100000"/>
              </a:lnSpc>
              <a:spcBef>
                <a:spcPts val="0"/>
              </a:spcBef>
              <a:buClr>
                <a:schemeClr val="dk1"/>
              </a:buClr>
              <a:buSzPct val="91666"/>
              <a:buFont typeface="Arial"/>
              <a:buNone/>
            </a:pPr>
            <a:r>
              <a:rPr lang="en" sz="1200">
                <a:solidFill>
                  <a:schemeClr val="dk1"/>
                </a:solidFill>
              </a:rPr>
              <a:t>Managers that are in charge of the projects should </a:t>
            </a:r>
            <a:r>
              <a:rPr lang="en" sz="1200" b="1">
                <a:solidFill>
                  <a:schemeClr val="dk1"/>
                </a:solidFill>
              </a:rPr>
              <a:t>create platforms</a:t>
            </a:r>
            <a:r>
              <a:rPr lang="en" sz="1200">
                <a:solidFill>
                  <a:schemeClr val="dk1"/>
                </a:solidFill>
              </a:rPr>
              <a:t> that will interview the rural </a:t>
            </a:r>
            <a:r>
              <a:rPr lang="en" sz="1200" b="1">
                <a:solidFill>
                  <a:schemeClr val="dk1"/>
                </a:solidFill>
              </a:rPr>
              <a:t>youths</a:t>
            </a:r>
            <a:r>
              <a:rPr lang="en" sz="1200">
                <a:solidFill>
                  <a:schemeClr val="dk1"/>
                </a:solidFill>
              </a:rPr>
              <a:t> that can fill the gap of the </a:t>
            </a:r>
            <a:r>
              <a:rPr lang="en" sz="1200" b="1">
                <a:solidFill>
                  <a:schemeClr val="dk1"/>
                </a:solidFill>
              </a:rPr>
              <a:t>unskilled labor</a:t>
            </a:r>
            <a:r>
              <a:rPr lang="en" sz="1200">
                <a:solidFill>
                  <a:schemeClr val="dk1"/>
                </a:solidFill>
              </a:rPr>
              <a:t>. The strategy to address these constraints were to have </a:t>
            </a:r>
            <a:r>
              <a:rPr lang="en" sz="1200" b="1">
                <a:solidFill>
                  <a:schemeClr val="dk1"/>
                </a:solidFill>
              </a:rPr>
              <a:t>back up resources</a:t>
            </a:r>
            <a:r>
              <a:rPr lang="en" sz="1200">
                <a:solidFill>
                  <a:schemeClr val="dk1"/>
                </a:solidFill>
              </a:rPr>
              <a:t>.</a:t>
            </a:r>
          </a:p>
          <a:p>
            <a:pPr lvl="0" rtl="0">
              <a:lnSpc>
                <a:spcPct val="100000"/>
              </a:lnSpc>
              <a:spcBef>
                <a:spcPts val="0"/>
              </a:spcBef>
              <a:spcAft>
                <a:spcPts val="0"/>
              </a:spcAft>
              <a:buClr>
                <a:schemeClr val="dk1"/>
              </a:buClr>
              <a:buSzPct val="91666"/>
              <a:buFont typeface="Arial"/>
              <a:buNone/>
            </a:pPr>
            <a:r>
              <a:rPr lang="en" sz="1200">
                <a:solidFill>
                  <a:schemeClr val="dk1"/>
                </a:solidFill>
                <a:highlight>
                  <a:srgbClr val="FFFFFF"/>
                </a:highlight>
                <a:latin typeface="Times New Roman"/>
                <a:ea typeface="Times New Roman"/>
                <a:cs typeface="Times New Roman"/>
                <a:sym typeface="Times New Roman"/>
              </a:rPr>
              <a:t>Davies, Andrew, and Ian Mackenzie. "Project complexity and systems integration: Constructing the London 2012 Olympics and Paralympics Games." </a:t>
            </a:r>
            <a:r>
              <a:rPr lang="en" sz="1200" i="1">
                <a:solidFill>
                  <a:schemeClr val="dk1"/>
                </a:solidFill>
                <a:highlight>
                  <a:srgbClr val="FFFFFF"/>
                </a:highlight>
                <a:latin typeface="Times New Roman"/>
                <a:ea typeface="Times New Roman"/>
                <a:cs typeface="Times New Roman"/>
                <a:sym typeface="Times New Roman"/>
              </a:rPr>
              <a:t>International Journal of Project Management</a:t>
            </a:r>
            <a:r>
              <a:rPr lang="en" sz="1200">
                <a:solidFill>
                  <a:schemeClr val="dk1"/>
                </a:solidFill>
                <a:highlight>
                  <a:srgbClr val="FFFFFF"/>
                </a:highlight>
                <a:latin typeface="Times New Roman"/>
                <a:ea typeface="Times New Roman"/>
                <a:cs typeface="Times New Roman"/>
                <a:sym typeface="Times New Roman"/>
              </a:rPr>
              <a:t> 32.5 (2014): 773-790.</a:t>
            </a:r>
          </a:p>
          <a:p>
            <a:pPr lvl="0" rtl="0">
              <a:lnSpc>
                <a:spcPct val="100000"/>
              </a:lnSpc>
              <a:spcBef>
                <a:spcPts val="0"/>
              </a:spcBef>
              <a:spcAft>
                <a:spcPts val="0"/>
              </a:spcAft>
              <a:buClr>
                <a:schemeClr val="dk1"/>
              </a:buClr>
              <a:buSzPct val="91666"/>
              <a:buFont typeface="Arial"/>
              <a:buNone/>
            </a:pPr>
            <a:r>
              <a:rPr lang="en" sz="1200">
                <a:solidFill>
                  <a:schemeClr val="dk1"/>
                </a:solidFill>
              </a:rPr>
              <a:t>-Aida-</a:t>
            </a:r>
          </a:p>
          <a:p>
            <a:pPr lvl="0">
              <a:lnSpc>
                <a:spcPct val="100000"/>
              </a:lnSpc>
              <a:spcBef>
                <a:spcPts val="0"/>
              </a:spcBef>
              <a:buClr>
                <a:schemeClr val="dk1"/>
              </a:buClr>
              <a:buSzPct val="78571"/>
              <a:buFont typeface="Arial"/>
              <a:buNone/>
            </a:pPr>
            <a:endParaRPr sz="1400">
              <a:solidFill>
                <a:schemeClr val="dk1"/>
              </a:solidFill>
            </a:endParaRPr>
          </a:p>
          <a:p>
            <a:pPr lvl="0">
              <a:spcBef>
                <a:spcPts val="0"/>
              </a:spcBef>
              <a:buNone/>
            </a:pPr>
            <a:endParaRPr sz="1400" b="1"/>
          </a:p>
        </p:txBody>
      </p:sp>
      <p:sp>
        <p:nvSpPr>
          <p:cNvPr id="227" name="Shape 2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pic>
        <p:nvPicPr>
          <p:cNvPr id="228" name="Shape 228"/>
          <p:cNvPicPr preferRelativeResize="0"/>
          <p:nvPr/>
        </p:nvPicPr>
        <p:blipFill>
          <a:blip r:embed="rId3">
            <a:alphaModFix/>
          </a:blip>
          <a:stretch>
            <a:fillRect/>
          </a:stretch>
        </p:blipFill>
        <p:spPr>
          <a:xfrm>
            <a:off x="7225525" y="44502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Reduction Project Duration and Cost </a:t>
            </a:r>
          </a:p>
        </p:txBody>
      </p:sp>
      <p:sp>
        <p:nvSpPr>
          <p:cNvPr id="234" name="Shape 23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a:solidFill>
                  <a:srgbClr val="282828"/>
                </a:solidFill>
                <a:highlight>
                  <a:srgbClr val="FFFFFF"/>
                </a:highlight>
              </a:rPr>
              <a:t>Provide SPECIFIC example on a project segment (activity, milestone, phase) when duration was adjusted. What strategies were used to make this adjustment? </a:t>
            </a:r>
          </a:p>
          <a:p>
            <a:pPr marL="457200" lvl="0" indent="-317500">
              <a:spcBef>
                <a:spcPts val="0"/>
              </a:spcBef>
              <a:buSzPct val="100000"/>
              <a:buChar char="●"/>
            </a:pPr>
            <a:r>
              <a:rPr lang="en" sz="1400">
                <a:solidFill>
                  <a:srgbClr val="282828"/>
                </a:solidFill>
                <a:highlight>
                  <a:srgbClr val="FFFFFF"/>
                </a:highlight>
              </a:rPr>
              <a:t>There was some good news for the taxpayer yesterday as the Government announced the London </a:t>
            </a:r>
            <a:r>
              <a:rPr lang="en" sz="1400" b="1">
                <a:solidFill>
                  <a:srgbClr val="234B7B"/>
                </a:solidFill>
                <a:highlight>
                  <a:srgbClr val="FFFFFF"/>
                </a:highlight>
                <a:hlinkClick r:id="rId3"/>
              </a:rPr>
              <a:t>Olympics</a:t>
            </a:r>
            <a:r>
              <a:rPr lang="en" sz="1400">
                <a:solidFill>
                  <a:srgbClr val="282828"/>
                </a:solidFill>
                <a:highlight>
                  <a:srgbClr val="FFFFFF"/>
                </a:highlight>
              </a:rPr>
              <a:t> and Paralympics will come in at least £377 million under budget. In its final budget report of the Games, the Government now forecasts the overall cost at £8.921billion, down from a budget of £9.298billion.</a:t>
            </a:r>
          </a:p>
          <a:p>
            <a:pPr lvl="0">
              <a:lnSpc>
                <a:spcPct val="200000"/>
              </a:lnSpc>
              <a:spcBef>
                <a:spcPts val="1100"/>
              </a:spcBef>
              <a:spcAft>
                <a:spcPts val="0"/>
              </a:spcAft>
              <a:buClr>
                <a:schemeClr val="dk1"/>
              </a:buClr>
              <a:buSzPct val="91666"/>
              <a:buFont typeface="Arial"/>
              <a:buNone/>
            </a:pPr>
            <a:r>
              <a:rPr lang="en" sz="1200">
                <a:solidFill>
                  <a:schemeClr val="dk1"/>
                </a:solidFill>
                <a:highlight>
                  <a:srgbClr val="FFFFFF"/>
                </a:highlight>
                <a:latin typeface="Times New Roman"/>
                <a:ea typeface="Times New Roman"/>
                <a:cs typeface="Times New Roman"/>
                <a:sym typeface="Times New Roman"/>
              </a:rPr>
              <a:t>The tasks that were assigned to the building infrastructure included: utilities, installing power lines, transportation services such as bridges and highways and other landscaping tasks. Due to the nature of the work, some of the deliverables were not completed in time. In particular, transportation was affected due to delayed completion of building bridges and the highways to the various avenues. The project managers and the stakeholders had to bring in other teams to assist in the completion of the projects. Essentially, it meant they had to dig in on the </a:t>
            </a:r>
            <a:r>
              <a:rPr lang="en" sz="1200">
                <a:solidFill>
                  <a:schemeClr val="dk1"/>
                </a:solidFill>
                <a:latin typeface="Times New Roman"/>
                <a:ea typeface="Times New Roman"/>
                <a:cs typeface="Times New Roman"/>
                <a:sym typeface="Times New Roman"/>
              </a:rPr>
              <a:t>£2.7 billion contingency fund.</a:t>
            </a:r>
          </a:p>
          <a:p>
            <a:pPr lvl="0">
              <a:lnSpc>
                <a:spcPct val="200000"/>
              </a:lnSpc>
              <a:spcBef>
                <a:spcPts val="110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Cost of some of the project deliverables were adjusted to fit in the deadline. For the sub-deliverable of Security and policing, the multinational enterprise G4S was employed to give security administrations. Two weeks before the beginning of the Games, G4S was not able totally satisfy their security contract and along these lines compelling the LOCOG to send nearby military and police work force to fill the holes. This additionally created the LOCOG to take advantage of their contingency reserve (</a:t>
            </a:r>
            <a:r>
              <a:rPr lang="en" sz="1200">
                <a:solidFill>
                  <a:schemeClr val="dk1"/>
                </a:solidFill>
                <a:highlight>
                  <a:srgbClr val="FFFFFF"/>
                </a:highlight>
                <a:latin typeface="Times New Roman"/>
                <a:ea typeface="Times New Roman"/>
                <a:cs typeface="Times New Roman"/>
                <a:sym typeface="Times New Roman"/>
              </a:rPr>
              <a:t>Davies and Mackenzie 780)</a:t>
            </a:r>
            <a:r>
              <a:rPr lang="en" sz="1200">
                <a:solidFill>
                  <a:schemeClr val="dk1"/>
                </a:solidFill>
                <a:latin typeface="Times New Roman"/>
                <a:ea typeface="Times New Roman"/>
                <a:cs typeface="Times New Roman"/>
                <a:sym typeface="Times New Roman"/>
              </a:rPr>
              <a:t>.</a:t>
            </a:r>
          </a:p>
          <a:p>
            <a:pPr lvl="0">
              <a:spcBef>
                <a:spcPts val="0"/>
              </a:spcBef>
              <a:buNone/>
            </a:pPr>
            <a:endParaRPr sz="1400">
              <a:solidFill>
                <a:srgbClr val="282828"/>
              </a:solidFill>
              <a:highlight>
                <a:srgbClr val="FFFFFF"/>
              </a:highlight>
            </a:endParaRPr>
          </a:p>
          <a:p>
            <a:pPr lvl="0" rtl="0">
              <a:spcBef>
                <a:spcPts val="0"/>
              </a:spcBef>
              <a:buNone/>
            </a:pPr>
            <a:endParaRPr sz="1400">
              <a:solidFill>
                <a:srgbClr val="282828"/>
              </a:solidFill>
              <a:highlight>
                <a:srgbClr val="FFFFFF"/>
              </a:highlight>
            </a:endParaRPr>
          </a:p>
          <a:p>
            <a:pPr lvl="0" rtl="0">
              <a:spcBef>
                <a:spcPts val="0"/>
              </a:spcBef>
              <a:buNone/>
            </a:pPr>
            <a:endParaRPr sz="1050">
              <a:solidFill>
                <a:srgbClr val="282828"/>
              </a:solidFill>
              <a:highlight>
                <a:srgbClr val="FFFFFF"/>
              </a:highlight>
            </a:endParaRPr>
          </a:p>
          <a:p>
            <a:pPr lvl="0" rtl="0">
              <a:spcBef>
                <a:spcPts val="0"/>
              </a:spcBef>
              <a:buNone/>
            </a:pPr>
            <a:endParaRPr sz="1050">
              <a:solidFill>
                <a:srgbClr val="282828"/>
              </a:solidFill>
              <a:highlight>
                <a:srgbClr val="FFFFFF"/>
              </a:highlight>
            </a:endParaRPr>
          </a:p>
          <a:p>
            <a:pPr lvl="0">
              <a:spcBef>
                <a:spcPts val="0"/>
              </a:spcBef>
              <a:buNone/>
            </a:pPr>
            <a:r>
              <a:rPr lang="en" sz="1050" u="sng">
                <a:solidFill>
                  <a:schemeClr val="hlink"/>
                </a:solidFill>
                <a:highlight>
                  <a:srgbClr val="FFFFFF"/>
                </a:highlight>
                <a:hlinkClick r:id="rId4"/>
              </a:rPr>
              <a:t>http://www.telegraph.co.uk/sport/olympics/9627757/London-2012-Olympic-Games-comes-in-at-377m-under-budget-government-announces.html</a:t>
            </a:r>
          </a:p>
          <a:p>
            <a:pPr lvl="0">
              <a:spcBef>
                <a:spcPts val="0"/>
              </a:spcBef>
              <a:buNone/>
            </a:pPr>
            <a:r>
              <a:rPr lang="en" sz="1050">
                <a:solidFill>
                  <a:srgbClr val="282828"/>
                </a:solidFill>
                <a:highlight>
                  <a:srgbClr val="FFFFFF"/>
                </a:highlight>
              </a:rPr>
              <a:t>Hamid</a:t>
            </a:r>
          </a:p>
        </p:txBody>
      </p:sp>
      <p:sp>
        <p:nvSpPr>
          <p:cNvPr id="235" name="Shape 2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15</a:t>
            </a:fld>
            <a:endParaRPr lang="en"/>
          </a:p>
        </p:txBody>
      </p:sp>
      <p:pic>
        <p:nvPicPr>
          <p:cNvPr id="236" name="Shape 236"/>
          <p:cNvPicPr preferRelativeResize="0"/>
          <p:nvPr/>
        </p:nvPicPr>
        <p:blipFill>
          <a:blip r:embed="rId5">
            <a:alphaModFix/>
          </a:blip>
          <a:stretch>
            <a:fillRect/>
          </a:stretch>
        </p:blipFill>
        <p:spPr>
          <a:xfrm>
            <a:off x="7515925" y="206250"/>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Leading and Managing the Project </a:t>
            </a:r>
          </a:p>
        </p:txBody>
      </p:sp>
      <p:sp>
        <p:nvSpPr>
          <p:cNvPr id="242" name="Shape 24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solidFill>
                  <a:srgbClr val="262626"/>
                </a:solidFill>
              </a:rPr>
              <a:t>The Organising Committees for the Olympic Games (OCOGs) organise the Olympic Games.</a:t>
            </a:r>
          </a:p>
          <a:p>
            <a:pPr lvl="0">
              <a:spcBef>
                <a:spcPts val="0"/>
              </a:spcBef>
              <a:buClr>
                <a:schemeClr val="dk1"/>
              </a:buClr>
              <a:buSzPct val="78571"/>
              <a:buFont typeface="Arial"/>
              <a:buNone/>
            </a:pPr>
            <a:r>
              <a:rPr lang="en" sz="1400">
                <a:solidFill>
                  <a:srgbClr val="262626"/>
                </a:solidFill>
              </a:rPr>
              <a:t>The organisation of the Olympic Games is entrusted by the International Olympic Committee (IOC) to the National Olympic Committee (NOC) of the country of the host city as well as to the host city itself. The NOC forms, for that purpose, an OCOG which, from the time it is constituted, communicates directly with the IOC, from which it receives instructions.</a:t>
            </a:r>
          </a:p>
          <a:p>
            <a:pPr lvl="0">
              <a:lnSpc>
                <a:spcPct val="200000"/>
              </a:lnSpc>
              <a:spcBef>
                <a:spcPts val="0"/>
              </a:spcBef>
              <a:spcAft>
                <a:spcPts val="80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Huge projects like the one of making that the Olympics would be successful if task force deployed in a specific area should work as a team. The teams are the only way for a positive result and choosing a good team is achieved by following some strategies. First, an overall project manager should be elected, and each department is falling under should also be headed by specific managers that now lead a certain group in their department. The teams created are influenced by certain factors that will determine how efficient the teams will work. The first factor is the availability of ethics that promote a good relationship between the team members and the team Managers. The project team was faced with some ethical problems, and they took a step in addressing them by putting on probation some of the workers that did not behave ethically.</a:t>
            </a:r>
          </a:p>
          <a:p>
            <a:pPr lvl="0" rtl="0">
              <a:spcBef>
                <a:spcPts val="0"/>
              </a:spcBef>
              <a:buClr>
                <a:schemeClr val="dk1"/>
              </a:buClr>
              <a:buSzPct val="100000"/>
              <a:buFont typeface="Arial"/>
              <a:buNone/>
            </a:pPr>
            <a:r>
              <a:rPr lang="en" sz="1100">
                <a:solidFill>
                  <a:schemeClr val="hlink"/>
                </a:solidFill>
                <a:hlinkClick r:id="rId3"/>
              </a:rPr>
              <a:t>http://www.olympic.org/ioc-governance-organising-committees</a:t>
            </a:r>
          </a:p>
          <a:p>
            <a:pPr lvl="0">
              <a:spcBef>
                <a:spcPts val="0"/>
              </a:spcBef>
              <a:buNone/>
            </a:pPr>
            <a:r>
              <a:rPr lang="en"/>
              <a:t>Hamad</a:t>
            </a:r>
          </a:p>
        </p:txBody>
      </p:sp>
      <p:sp>
        <p:nvSpPr>
          <p:cNvPr id="243" name="Shape 2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16</a:t>
            </a:fld>
            <a:endParaRPr lang="en"/>
          </a:p>
        </p:txBody>
      </p:sp>
      <p:pic>
        <p:nvPicPr>
          <p:cNvPr id="244" name="Shape 244"/>
          <p:cNvPicPr preferRelativeResize="0"/>
          <p:nvPr/>
        </p:nvPicPr>
        <p:blipFill>
          <a:blip r:embed="rId4">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Outsourcing:</a:t>
            </a:r>
          </a:p>
        </p:txBody>
      </p:sp>
      <p:sp>
        <p:nvSpPr>
          <p:cNvPr id="250" name="Shape 25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200000"/>
              </a:lnSpc>
              <a:spcBef>
                <a:spcPts val="110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Today, outsourcing is considered one of the best strategies to assist a company or an organization realize there their strategies especially long-term ones. Outsourcing is when an organization subcontracts any of its process or operation to another organization for a period of time. The operations could either be done on the site or off-site depending on its nature. LOCOG knew the need for outsourcing as they did not have all the necessary resources to handle all the tasks. In particular, they outsourced Security and Policing to the giant corporation G4S. The company was hired to provide security services. However, before the commencement of the games they were unable to fulfil their contract and LOCOG had to seek other avenues.</a:t>
            </a:r>
          </a:p>
          <a:p>
            <a:pPr lvl="0">
              <a:lnSpc>
                <a:spcPct val="200000"/>
              </a:lnSpc>
              <a:spcBef>
                <a:spcPts val="1100"/>
              </a:spcBef>
              <a:spcAft>
                <a:spcPts val="0"/>
              </a:spcAft>
              <a:buClr>
                <a:schemeClr val="dk1"/>
              </a:buClr>
              <a:buSzPct val="91666"/>
              <a:buFont typeface="Arial"/>
              <a:buNone/>
            </a:pPr>
            <a:r>
              <a:rPr lang="en" sz="1200" i="1">
                <a:solidFill>
                  <a:schemeClr val="dk1"/>
                </a:solidFill>
                <a:latin typeface="Times New Roman"/>
                <a:ea typeface="Times New Roman"/>
                <a:cs typeface="Times New Roman"/>
                <a:sym typeface="Times New Roman"/>
              </a:rPr>
              <a:t>Strategies to Manage Customer and Supplier Relationships</a:t>
            </a:r>
          </a:p>
          <a:p>
            <a:pPr lvl="0">
              <a:lnSpc>
                <a:spcPct val="200000"/>
              </a:lnSpc>
              <a:spcBef>
                <a:spcPts val="110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Customers are important in all business. They are the reason for the business and thus need to be respected and lured. For this reason, the company need to understand the needs of the customers and communicate with them effectively. Besides, they need to focus on service delivery and seek customer loyalty.</a:t>
            </a:r>
          </a:p>
          <a:p>
            <a:pPr lvl="0">
              <a:lnSpc>
                <a:spcPct val="200000"/>
              </a:lnSpc>
              <a:spcBef>
                <a:spcPts val="110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In order for a project to succeed the project managers need to have a good relationship with the suppliers. In particular, they need to understand the value and cost of the supply chain (</a:t>
            </a:r>
            <a:r>
              <a:rPr lang="en" sz="1200">
                <a:solidFill>
                  <a:schemeClr val="dk1"/>
                </a:solidFill>
                <a:highlight>
                  <a:srgbClr val="FFFFFF"/>
                </a:highlight>
                <a:latin typeface="Times New Roman"/>
                <a:ea typeface="Times New Roman"/>
                <a:cs typeface="Times New Roman"/>
                <a:sym typeface="Times New Roman"/>
              </a:rPr>
              <a:t>Hollensen 45)</a:t>
            </a:r>
            <a:r>
              <a:rPr lang="en" sz="1200">
                <a:solidFill>
                  <a:schemeClr val="dk1"/>
                </a:solidFill>
                <a:latin typeface="Times New Roman"/>
                <a:ea typeface="Times New Roman"/>
                <a:cs typeface="Times New Roman"/>
                <a:sym typeface="Times New Roman"/>
              </a:rPr>
              <a:t>. Therefore, the managers must understand all the costs from raw materials to the end product. Essentially, a true partnership between the two parties leverages the total costs to both of them. In addition, accountability should be maintained at all levels so that all the parties will be satisfied.</a:t>
            </a:r>
          </a:p>
          <a:p>
            <a:pPr lvl="0" rtl="0">
              <a:lnSpc>
                <a:spcPct val="200000"/>
              </a:lnSpc>
              <a:spcBef>
                <a:spcPts val="1100"/>
              </a:spcBef>
              <a:spcAft>
                <a:spcPts val="0"/>
              </a:spcAft>
              <a:buNone/>
            </a:pPr>
            <a:r>
              <a:rPr lang="en" sz="1200">
                <a:solidFill>
                  <a:schemeClr val="dk1"/>
                </a:solidFill>
                <a:latin typeface="Times New Roman"/>
                <a:ea typeface="Times New Roman"/>
                <a:cs typeface="Times New Roman"/>
                <a:sym typeface="Times New Roman"/>
              </a:rPr>
              <a:t>Analyzing the 2012 London Olympic project, security and policing fell behind the baseline after G4S which was contracted failed to meet the deadline. LOCOG had to dig in the contingency fund to allocate funds for replacement. They hired nearby police and military to fill in the gap. </a:t>
            </a:r>
          </a:p>
          <a:p>
            <a:pPr lvl="0">
              <a:lnSpc>
                <a:spcPct val="200000"/>
              </a:lnSpc>
              <a:spcBef>
                <a:spcPts val="110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Hamid</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sp>
        <p:nvSpPr>
          <p:cNvPr id="251" name="Shape 2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17</a:t>
            </a:fld>
            <a:endParaRPr lang="en"/>
          </a:p>
        </p:txBody>
      </p:sp>
      <p:pic>
        <p:nvPicPr>
          <p:cNvPr id="252" name="Shape 252"/>
          <p:cNvPicPr preferRelativeResize="0"/>
          <p:nvPr/>
        </p:nvPicPr>
        <p:blipFill>
          <a:blip r:embed="rId3">
            <a:alphaModFix/>
          </a:blip>
          <a:stretch>
            <a:fillRect/>
          </a:stretch>
        </p:blipFill>
        <p:spPr>
          <a:xfrm>
            <a:off x="7609450" y="1606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311700" y="445025"/>
            <a:ext cx="8832300" cy="1104900"/>
          </a:xfrm>
          <a:prstGeom prst="rect">
            <a:avLst/>
          </a:prstGeom>
        </p:spPr>
        <p:txBody>
          <a:bodyPr lIns="91425" tIns="91425" rIns="91425" bIns="91425" anchor="t" anchorCtr="0">
            <a:noAutofit/>
          </a:bodyPr>
          <a:lstStyle/>
          <a:p>
            <a:pPr lvl="0">
              <a:spcBef>
                <a:spcPts val="0"/>
              </a:spcBef>
              <a:buNone/>
            </a:pPr>
            <a:r>
              <a:rPr lang="en"/>
              <a:t>Progress and Performance Measurement and Evaluation</a:t>
            </a:r>
          </a:p>
        </p:txBody>
      </p:sp>
      <p:sp>
        <p:nvSpPr>
          <p:cNvPr id="258" name="Shape 258"/>
          <p:cNvSpPr txBox="1">
            <a:spLocks noGrp="1"/>
          </p:cNvSpPr>
          <p:nvPr>
            <p:ph type="body" idx="1"/>
          </p:nvPr>
        </p:nvSpPr>
        <p:spPr>
          <a:xfrm>
            <a:off x="311700" y="1418500"/>
            <a:ext cx="8520600" cy="3638400"/>
          </a:xfrm>
          <a:prstGeom prst="rect">
            <a:avLst/>
          </a:prstGeom>
        </p:spPr>
        <p:txBody>
          <a:bodyPr lIns="91425" tIns="91425" rIns="91425" bIns="91425" anchor="t" anchorCtr="0">
            <a:noAutofit/>
          </a:bodyPr>
          <a:lstStyle/>
          <a:p>
            <a:pPr lvl="0">
              <a:spcBef>
                <a:spcPts val="0"/>
              </a:spcBef>
              <a:buClr>
                <a:schemeClr val="dk1"/>
              </a:buClr>
              <a:buSzPct val="91666"/>
              <a:buFont typeface="Arial"/>
              <a:buNone/>
            </a:pPr>
            <a:r>
              <a:rPr lang="en" sz="1200">
                <a:solidFill>
                  <a:schemeClr val="dk1"/>
                </a:solidFill>
              </a:rPr>
              <a:t>Use of a </a:t>
            </a:r>
            <a:r>
              <a:rPr lang="en" sz="1200" b="1">
                <a:solidFill>
                  <a:schemeClr val="dk1"/>
                </a:solidFill>
              </a:rPr>
              <a:t>Balanced Scorecard </a:t>
            </a:r>
            <a:r>
              <a:rPr lang="en" sz="1200">
                <a:solidFill>
                  <a:schemeClr val="dk1"/>
                </a:solidFill>
              </a:rPr>
              <a:t>to assess bids: all tenders had a set of award criteria that included sustainability and were </a:t>
            </a:r>
            <a:r>
              <a:rPr lang="en" sz="1200" b="1">
                <a:solidFill>
                  <a:schemeClr val="dk1"/>
                </a:solidFill>
              </a:rPr>
              <a:t>evaluated on the basis of most economically advantageous tender </a:t>
            </a:r>
            <a:r>
              <a:rPr lang="en" sz="1200">
                <a:solidFill>
                  <a:schemeClr val="dk1"/>
                </a:solidFill>
              </a:rPr>
              <a:t>(MEAT). The technical evaluation criteria scores were weighted (often as much as 70 per cent) relative to the commercial scores. The environmental sustainability assessment formed part of the technical evaluation.</a:t>
            </a:r>
          </a:p>
          <a:p>
            <a:pPr lvl="0" rtl="0">
              <a:lnSpc>
                <a:spcPct val="200000"/>
              </a:lnSpc>
              <a:spcBef>
                <a:spcPts val="0"/>
              </a:spcBef>
              <a:spcAft>
                <a:spcPts val="80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Initially, when the project idea is projected the board meets and produces a possible table that speculates by which day the project will be over (Goetsch, David &amp; Stanley 110). Specialists are involved in the calculation and evaluation of the project and when the project starts the progress is measured by referring to the table that was created at the beginning of the project. Many projects in the past and recent years have fallen behind the baseline due to different factors, but that did not stop the teams working on the projects they extended their deadline and went back to the table and tried to correct the problems that caused the delays.</a:t>
            </a:r>
          </a:p>
          <a:p>
            <a:pPr lvl="0">
              <a:lnSpc>
                <a:spcPct val="200000"/>
              </a:lnSpc>
              <a:spcBef>
                <a:spcPts val="0"/>
              </a:spcBef>
              <a:spcAft>
                <a:spcPts val="80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Hamad</a:t>
            </a:r>
          </a:p>
          <a:p>
            <a:pPr lvl="0" rtl="0">
              <a:spcBef>
                <a:spcPts val="0"/>
              </a:spcBef>
              <a:buClr>
                <a:schemeClr val="dk1"/>
              </a:buClr>
              <a:buSzPct val="91666"/>
              <a:buFont typeface="Arial"/>
              <a:buNone/>
            </a:pPr>
            <a:endParaRPr sz="1200">
              <a:solidFill>
                <a:schemeClr val="dk1"/>
              </a:solidFill>
            </a:endParaRPr>
          </a:p>
          <a:p>
            <a:pPr lvl="0" rtl="0">
              <a:spcBef>
                <a:spcPts val="0"/>
              </a:spcBef>
              <a:buNone/>
            </a:pPr>
            <a:endParaRPr/>
          </a:p>
          <a:p>
            <a:pPr lvl="0" rtl="0">
              <a:spcBef>
                <a:spcPts val="0"/>
              </a:spcBef>
              <a:buNone/>
            </a:pPr>
            <a:endParaRPr/>
          </a:p>
          <a:p>
            <a:pPr lvl="0" rtl="0">
              <a:spcBef>
                <a:spcPts val="0"/>
              </a:spcBef>
              <a:buClr>
                <a:schemeClr val="dk1"/>
              </a:buClr>
              <a:buSzPct val="61111"/>
              <a:buFont typeface="Arial"/>
              <a:buNone/>
            </a:pPr>
            <a:endParaRPr/>
          </a:p>
          <a:p>
            <a:pPr lvl="0">
              <a:spcBef>
                <a:spcPts val="0"/>
              </a:spcBef>
              <a:buClr>
                <a:schemeClr val="dk1"/>
              </a:buClr>
              <a:buSzPct val="100000"/>
              <a:buFont typeface="Arial"/>
              <a:buNone/>
            </a:pPr>
            <a:r>
              <a:rPr lang="en" sz="1100">
                <a:solidFill>
                  <a:schemeClr val="hlink"/>
                </a:solidFill>
                <a:hlinkClick r:id="rId3"/>
              </a:rPr>
              <a:t>https://www.gov.uk/government/uploads/system/uploads/attachment_data/file/224038/pb13977-sustainable-procurement-construction.PDF</a:t>
            </a:r>
          </a:p>
          <a:p>
            <a:pPr lvl="0">
              <a:spcBef>
                <a:spcPts val="0"/>
              </a:spcBef>
              <a:buClr>
                <a:schemeClr val="dk1"/>
              </a:buClr>
              <a:buSzPct val="61111"/>
              <a:buFont typeface="Arial"/>
              <a:buNone/>
            </a:pPr>
            <a:endParaRPr/>
          </a:p>
          <a:p>
            <a:pPr lvl="0" rtl="0">
              <a:spcBef>
                <a:spcPts val="0"/>
              </a:spcBef>
              <a:buClr>
                <a:schemeClr val="dk1"/>
              </a:buClr>
              <a:buSzPct val="100000"/>
              <a:buFont typeface="Arial"/>
              <a:buNone/>
            </a:pPr>
            <a:endParaRPr sz="1100">
              <a:solidFill>
                <a:schemeClr val="hlink"/>
              </a:solidFill>
              <a:hlinkClick r:id="rId3"/>
            </a:endParaRPr>
          </a:p>
          <a:p>
            <a:pPr lvl="0" rtl="0">
              <a:spcBef>
                <a:spcPts val="0"/>
              </a:spcBef>
              <a:buClr>
                <a:schemeClr val="dk1"/>
              </a:buClr>
              <a:buSzPct val="100000"/>
              <a:buFont typeface="Arial"/>
              <a:buNone/>
            </a:pPr>
            <a:r>
              <a:rPr lang="en" sz="1100">
                <a:solidFill>
                  <a:schemeClr val="dk1"/>
                </a:solidFill>
              </a:rPr>
              <a:t> </a:t>
            </a:r>
          </a:p>
          <a:p>
            <a:pPr lvl="0">
              <a:spcBef>
                <a:spcPts val="0"/>
              </a:spcBef>
              <a:buNone/>
            </a:pPr>
            <a:endParaRPr/>
          </a:p>
        </p:txBody>
      </p:sp>
      <p:sp>
        <p:nvSpPr>
          <p:cNvPr id="259" name="Shape 2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18</a:t>
            </a:fld>
            <a:endParaRPr lang="en"/>
          </a:p>
        </p:txBody>
      </p:sp>
      <p:pic>
        <p:nvPicPr>
          <p:cNvPr id="260" name="Shape 260"/>
          <p:cNvPicPr preferRelativeResize="0"/>
          <p:nvPr/>
        </p:nvPicPr>
        <p:blipFill>
          <a:blip r:embed="rId4">
            <a:alphaModFix/>
          </a:blip>
          <a:stretch>
            <a:fillRect/>
          </a:stretch>
        </p:blipFill>
        <p:spPr>
          <a:xfrm>
            <a:off x="7814400" y="277100"/>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Project Closure                              </a:t>
            </a:r>
          </a:p>
        </p:txBody>
      </p:sp>
      <p:sp>
        <p:nvSpPr>
          <p:cNvPr id="266" name="Shape 266"/>
          <p:cNvSpPr txBox="1">
            <a:spLocks noGrp="1"/>
          </p:cNvSpPr>
          <p:nvPr>
            <p:ph type="body" idx="1"/>
          </p:nvPr>
        </p:nvSpPr>
        <p:spPr>
          <a:xfrm>
            <a:off x="275200" y="1152475"/>
            <a:ext cx="8557200" cy="39909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spcAft>
                <a:spcPts val="0"/>
              </a:spcAft>
              <a:buClr>
                <a:schemeClr val="dk1"/>
              </a:buClr>
              <a:buSzPct val="78571"/>
              <a:buFont typeface="Arial"/>
              <a:buNone/>
            </a:pPr>
            <a:r>
              <a:rPr lang="en" sz="1400" b="1">
                <a:solidFill>
                  <a:schemeClr val="dk1"/>
                </a:solidFill>
                <a:highlight>
                  <a:srgbClr val="FFFFFF"/>
                </a:highlight>
                <a:latin typeface="Times New Roman"/>
                <a:ea typeface="Times New Roman"/>
                <a:cs typeface="Times New Roman"/>
                <a:sym typeface="Times New Roman"/>
              </a:rPr>
              <a:t>• What type of project closure applies to 2012, and how the project was wrapped up?</a:t>
            </a:r>
          </a:p>
          <a:p>
            <a:pPr lvl="0" rtl="0">
              <a:spcBef>
                <a:spcPts val="0"/>
              </a:spcBef>
              <a:spcAft>
                <a:spcPts val="0"/>
              </a:spcAft>
              <a:buClr>
                <a:schemeClr val="dk1"/>
              </a:buClr>
              <a:buSzPct val="91666"/>
              <a:buFont typeface="Arial"/>
              <a:buNone/>
            </a:pPr>
            <a:endParaRPr sz="1200" b="1">
              <a:solidFill>
                <a:schemeClr val="dk1"/>
              </a:solidFill>
              <a:highlight>
                <a:srgbClr val="FFFFFF"/>
              </a:highlight>
              <a:latin typeface="Times New Roman"/>
              <a:ea typeface="Times New Roman"/>
              <a:cs typeface="Times New Roman"/>
              <a:sym typeface="Times New Roman"/>
            </a:endParaRPr>
          </a:p>
          <a:p>
            <a:pPr marL="457200" lvl="0" indent="-330200" rtl="0">
              <a:spcBef>
                <a:spcPts val="0"/>
              </a:spcBef>
              <a:spcAft>
                <a:spcPts val="0"/>
              </a:spcAft>
              <a:buClr>
                <a:srgbClr val="000000"/>
              </a:buClr>
              <a:buSzPct val="100000"/>
              <a:buFont typeface="Times New Roman"/>
            </a:pPr>
            <a:r>
              <a:rPr lang="en" sz="1600">
                <a:solidFill>
                  <a:srgbClr val="000000"/>
                </a:solidFill>
                <a:highlight>
                  <a:srgbClr val="FFFFFF"/>
                </a:highlight>
                <a:latin typeface="Times New Roman"/>
                <a:ea typeface="Times New Roman"/>
                <a:cs typeface="Times New Roman"/>
                <a:sym typeface="Times New Roman"/>
              </a:rPr>
              <a:t>The type of project closure applies was  normal project closure since it was delivered on time. As it went Under budget that make this project a unique project </a:t>
            </a:r>
          </a:p>
          <a:p>
            <a:pPr lvl="0" rtl="0">
              <a:spcBef>
                <a:spcPts val="0"/>
              </a:spcBef>
              <a:spcAft>
                <a:spcPts val="0"/>
              </a:spcAft>
              <a:buClr>
                <a:schemeClr val="dk1"/>
              </a:buClr>
              <a:buSzPct val="91666"/>
              <a:buFont typeface="Arial"/>
              <a:buNone/>
            </a:pPr>
            <a:endParaRPr sz="1200" b="1">
              <a:solidFill>
                <a:schemeClr val="dk1"/>
              </a:solidFill>
              <a:latin typeface="Times New Roman"/>
              <a:ea typeface="Times New Roman"/>
              <a:cs typeface="Times New Roman"/>
              <a:sym typeface="Times New Roman"/>
            </a:endParaRPr>
          </a:p>
          <a:p>
            <a:pPr lvl="0" rtl="0">
              <a:spcBef>
                <a:spcPts val="0"/>
              </a:spcBef>
              <a:spcAft>
                <a:spcPts val="0"/>
              </a:spcAft>
              <a:buClr>
                <a:schemeClr val="dk1"/>
              </a:buClr>
              <a:buSzPct val="91666"/>
              <a:buFont typeface="Arial"/>
              <a:buNone/>
            </a:pPr>
            <a:endParaRPr sz="1200" b="1">
              <a:solidFill>
                <a:schemeClr val="dk1"/>
              </a:solidFill>
              <a:latin typeface="Times New Roman"/>
              <a:ea typeface="Times New Roman"/>
              <a:cs typeface="Times New Roman"/>
              <a:sym typeface="Times New Roman"/>
            </a:endParaRPr>
          </a:p>
          <a:p>
            <a:pPr marL="457200" lvl="0" indent="-330200" rtl="0">
              <a:spcBef>
                <a:spcPts val="0"/>
              </a:spcBef>
              <a:spcAft>
                <a:spcPts val="0"/>
              </a:spcAft>
              <a:buClr>
                <a:schemeClr val="dk1"/>
              </a:buClr>
              <a:buSzPct val="100000"/>
              <a:buFont typeface="Times New Roman"/>
            </a:pPr>
            <a:r>
              <a:rPr lang="en" sz="1600">
                <a:solidFill>
                  <a:schemeClr val="dk1"/>
                </a:solidFill>
                <a:latin typeface="Times New Roman"/>
                <a:ea typeface="Times New Roman"/>
                <a:cs typeface="Times New Roman"/>
                <a:sym typeface="Times New Roman"/>
              </a:rPr>
              <a:t>The effort spend on the games project was the benefit after the games  </a:t>
            </a:r>
          </a:p>
          <a:p>
            <a:pPr lvl="0" rtl="0">
              <a:spcBef>
                <a:spcPts val="0"/>
              </a:spcBef>
              <a:spcAft>
                <a:spcPts val="0"/>
              </a:spcAft>
              <a:buNone/>
            </a:pPr>
            <a:endParaRPr sz="1400">
              <a:solidFill>
                <a:schemeClr val="dk1"/>
              </a:solidFill>
              <a:latin typeface="Times New Roman"/>
              <a:ea typeface="Times New Roman"/>
              <a:cs typeface="Times New Roman"/>
              <a:sym typeface="Times New Roman"/>
            </a:endParaRPr>
          </a:p>
          <a:p>
            <a:pPr lvl="0" rtl="0">
              <a:spcBef>
                <a:spcPts val="0"/>
              </a:spcBef>
              <a:spcAft>
                <a:spcPts val="0"/>
              </a:spcAft>
              <a:buClr>
                <a:schemeClr val="dk1"/>
              </a:buClr>
              <a:buSzPct val="91666"/>
              <a:buFont typeface="Arial"/>
              <a:buNone/>
            </a:pPr>
            <a:r>
              <a:rPr lang="en" sz="1200" b="1">
                <a:solidFill>
                  <a:schemeClr val="dk1"/>
                </a:solidFill>
                <a:latin typeface="Times New Roman"/>
                <a:ea typeface="Times New Roman"/>
                <a:cs typeface="Times New Roman"/>
                <a:sym typeface="Times New Roman"/>
              </a:rPr>
              <a:t>Hosting London 2012 has boosted the UK’s ability to compete successfully for major global events. Capped by a winning bid to stage the World Athletic Championships at the Olympic Stadium in 2017, Britain is now enjoying one of the greatest sporting decades in its history.</a:t>
            </a:r>
          </a:p>
          <a:p>
            <a:pPr lvl="0" rtl="0">
              <a:spcBef>
                <a:spcPts val="0"/>
              </a:spcBef>
              <a:spcAft>
                <a:spcPts val="0"/>
              </a:spcAft>
              <a:buClr>
                <a:schemeClr val="dk1"/>
              </a:buClr>
              <a:buSzPct val="91666"/>
              <a:buFont typeface="Arial"/>
              <a:buNone/>
            </a:pPr>
            <a:r>
              <a:rPr lang="en" sz="1200" b="1">
                <a:solidFill>
                  <a:schemeClr val="dk1"/>
                </a:solidFill>
                <a:latin typeface="Times New Roman"/>
                <a:ea typeface="Times New Roman"/>
                <a:cs typeface="Times New Roman"/>
                <a:sym typeface="Times New Roman"/>
              </a:rPr>
              <a:t>For the first time in Olympic history, the venues for London 2012 have been designed as much around what happens after the Games as during it. So, far from becoming white elephants, these iconic facilities will become a new generation of world-class sports facilities, serving communities and elite athletes for decades to come.</a:t>
            </a:r>
          </a:p>
          <a:p>
            <a:pPr lvl="0" rtl="0">
              <a:spcBef>
                <a:spcPts val="0"/>
              </a:spcBef>
              <a:spcAft>
                <a:spcPts val="0"/>
              </a:spcAft>
              <a:buNone/>
            </a:pPr>
            <a:endParaRPr sz="1400">
              <a:solidFill>
                <a:schemeClr val="dk1"/>
              </a:solidFill>
              <a:latin typeface="Times New Roman"/>
              <a:ea typeface="Times New Roman"/>
              <a:cs typeface="Times New Roman"/>
              <a:sym typeface="Times New Roman"/>
            </a:endParaRPr>
          </a:p>
          <a:p>
            <a:pPr lvl="0" rtl="0">
              <a:spcBef>
                <a:spcPts val="0"/>
              </a:spcBef>
              <a:spcAft>
                <a:spcPts val="0"/>
              </a:spcAft>
              <a:buClr>
                <a:schemeClr val="dk1"/>
              </a:buClr>
              <a:buSzPct val="100000"/>
              <a:buFont typeface="Arial"/>
              <a:buNone/>
            </a:pPr>
            <a:r>
              <a:rPr lang="en" sz="1100">
                <a:solidFill>
                  <a:schemeClr val="dk1"/>
                </a:solidFill>
              </a:rPr>
              <a:t>https://www.gov.uk/government/uploads/system/uploads/attachment_data/file/77993/DCMS_Beyond_2012_Legacy_Story.pdf	</a:t>
            </a:r>
          </a:p>
          <a:p>
            <a:pPr lvl="0" rtl="0">
              <a:spcBef>
                <a:spcPts val="0"/>
              </a:spcBef>
              <a:spcAft>
                <a:spcPts val="0"/>
              </a:spcAft>
              <a:buClr>
                <a:schemeClr val="dk1"/>
              </a:buClr>
              <a:buSzPct val="78571"/>
              <a:buFont typeface="Arial"/>
              <a:buNone/>
            </a:pPr>
            <a:r>
              <a:rPr lang="en" sz="1400" b="1">
                <a:solidFill>
                  <a:schemeClr val="dk1"/>
                </a:solidFill>
                <a:latin typeface="Times New Roman"/>
                <a:ea typeface="Times New Roman"/>
                <a:cs typeface="Times New Roman"/>
                <a:sym typeface="Times New Roman"/>
              </a:rPr>
              <a:t>Abdulla</a:t>
            </a:r>
          </a:p>
          <a:p>
            <a:pPr lvl="0" rtl="0">
              <a:spcBef>
                <a:spcPts val="0"/>
              </a:spcBef>
              <a:spcAft>
                <a:spcPts val="0"/>
              </a:spcAft>
              <a:buClr>
                <a:schemeClr val="dk1"/>
              </a:buClr>
              <a:buSzPct val="78571"/>
              <a:buFont typeface="Arial"/>
              <a:buNone/>
            </a:pPr>
            <a:endParaRPr sz="1400">
              <a:solidFill>
                <a:schemeClr val="dk1"/>
              </a:solidFill>
              <a:latin typeface="Calibri"/>
              <a:ea typeface="Calibri"/>
              <a:cs typeface="Calibri"/>
              <a:sym typeface="Calibri"/>
            </a:endParaRPr>
          </a:p>
          <a:p>
            <a:pPr lvl="0" rtl="0">
              <a:spcBef>
                <a:spcPts val="0"/>
              </a:spcBef>
              <a:spcAft>
                <a:spcPts val="0"/>
              </a:spcAft>
              <a:buClr>
                <a:schemeClr val="dk1"/>
              </a:buClr>
              <a:buSzPct val="78571"/>
              <a:buFont typeface="Arial"/>
              <a:buNone/>
            </a:pPr>
            <a:r>
              <a:rPr lang="en" sz="1400" b="1">
                <a:solidFill>
                  <a:schemeClr val="dk1"/>
                </a:solidFill>
              </a:rPr>
              <a:t>		</a:t>
            </a:r>
            <a:r>
              <a:rPr lang="en" sz="1100">
                <a:solidFill>
                  <a:schemeClr val="dk1"/>
                </a:solidFill>
              </a:rPr>
              <a:t>					 										 					</a:t>
            </a:r>
          </a:p>
          <a:p>
            <a:pPr lvl="0" rtl="0">
              <a:spcBef>
                <a:spcPts val="0"/>
              </a:spcBef>
              <a:spcAft>
                <a:spcPts val="0"/>
              </a:spcAft>
              <a:buClr>
                <a:schemeClr val="dk1"/>
              </a:buClr>
              <a:buSzPct val="100000"/>
              <a:buFont typeface="Arial"/>
              <a:buNone/>
            </a:pPr>
            <a:endParaRPr sz="1100">
              <a:solidFill>
                <a:schemeClr val="dk1"/>
              </a:solidFill>
            </a:endParaRPr>
          </a:p>
          <a:p>
            <a:pPr lvl="0" rtl="0">
              <a:spcBef>
                <a:spcPts val="0"/>
              </a:spcBef>
              <a:spcAft>
                <a:spcPts val="0"/>
              </a:spcAft>
              <a:buClr>
                <a:schemeClr val="dk1"/>
              </a:buClr>
              <a:buSzPct val="100000"/>
              <a:buFont typeface="Arial"/>
              <a:buNone/>
            </a:pPr>
            <a:endParaRPr sz="1100">
              <a:solidFill>
                <a:schemeClr val="dk1"/>
              </a:solidFill>
            </a:endParaRPr>
          </a:p>
          <a:p>
            <a:pPr lvl="0" rtl="0">
              <a:spcBef>
                <a:spcPts val="0"/>
              </a:spcBef>
              <a:spcAft>
                <a:spcPts val="0"/>
              </a:spcAft>
              <a:buClr>
                <a:schemeClr val="dk1"/>
              </a:buClr>
              <a:buSzPct val="100000"/>
              <a:buFont typeface="Arial"/>
              <a:buNone/>
            </a:pPr>
            <a:r>
              <a:rPr lang="en" sz="1100">
                <a:solidFill>
                  <a:schemeClr val="dk1"/>
                </a:solidFill>
              </a:rPr>
              <a:t>				</a:t>
            </a:r>
          </a:p>
          <a:p>
            <a:pPr lvl="0" rtl="0">
              <a:spcBef>
                <a:spcPts val="0"/>
              </a:spcBef>
              <a:spcAft>
                <a:spcPts val="0"/>
              </a:spcAft>
              <a:buClr>
                <a:schemeClr val="dk1"/>
              </a:buClr>
              <a:buSzPct val="100000"/>
              <a:buFont typeface="Arial"/>
              <a:buNone/>
            </a:pPr>
            <a:r>
              <a:rPr lang="en" sz="1100">
                <a:solidFill>
                  <a:schemeClr val="dk1"/>
                </a:solidFill>
              </a:rPr>
              <a:t>			</a:t>
            </a:r>
          </a:p>
          <a:p>
            <a:pPr lvl="0" rtl="0">
              <a:spcBef>
                <a:spcPts val="0"/>
              </a:spcBef>
              <a:spcAft>
                <a:spcPts val="0"/>
              </a:spcAft>
              <a:buClr>
                <a:schemeClr val="dk1"/>
              </a:buClr>
              <a:buSzPct val="100000"/>
              <a:buFont typeface="Arial"/>
              <a:buNone/>
            </a:pPr>
            <a:r>
              <a:rPr lang="en" sz="1100">
                <a:solidFill>
                  <a:schemeClr val="dk1"/>
                </a:solidFill>
              </a:rPr>
              <a:t>		</a:t>
            </a:r>
          </a:p>
          <a:p>
            <a:pPr lvl="0" rtl="0">
              <a:spcBef>
                <a:spcPts val="0"/>
              </a:spcBef>
              <a:spcAft>
                <a:spcPts val="0"/>
              </a:spcAft>
              <a:buClr>
                <a:schemeClr val="dk1"/>
              </a:buClr>
              <a:buSzPct val="91666"/>
              <a:buFont typeface="Arial"/>
              <a:buNone/>
            </a:pPr>
            <a:r>
              <a:rPr lang="en" sz="1200" b="1">
                <a:solidFill>
                  <a:schemeClr val="dk1"/>
                </a:solidFill>
                <a:highlight>
                  <a:srgbClr val="FFFFFF"/>
                </a:highlight>
                <a:latin typeface="Times New Roman"/>
                <a:ea typeface="Times New Roman"/>
                <a:cs typeface="Times New Roman"/>
                <a:sym typeface="Times New Roman"/>
              </a:rPr>
              <a:t> </a:t>
            </a:r>
          </a:p>
          <a:p>
            <a:pPr lvl="0" rtl="0">
              <a:spcBef>
                <a:spcPts val="0"/>
              </a:spcBef>
              <a:spcAft>
                <a:spcPts val="0"/>
              </a:spcAft>
              <a:buClr>
                <a:schemeClr val="dk1"/>
              </a:buClr>
              <a:buSzPct val="91666"/>
              <a:buFont typeface="Arial"/>
              <a:buNone/>
            </a:pPr>
            <a:r>
              <a:rPr lang="en" sz="1200" b="1">
                <a:solidFill>
                  <a:schemeClr val="dk1"/>
                </a:solidFill>
                <a:highlight>
                  <a:srgbClr val="FFFFFF"/>
                </a:highlight>
                <a:latin typeface="Times New Roman"/>
                <a:ea typeface="Times New Roman"/>
                <a:cs typeface="Times New Roman"/>
                <a:sym typeface="Times New Roman"/>
              </a:rPr>
              <a:t> </a:t>
            </a:r>
          </a:p>
          <a:p>
            <a:pPr lvl="0" rtl="0">
              <a:spcBef>
                <a:spcPts val="0"/>
              </a:spcBef>
              <a:spcAft>
                <a:spcPts val="0"/>
              </a:spcAft>
              <a:buClr>
                <a:schemeClr val="dk1"/>
              </a:buClr>
              <a:buSzPct val="91666"/>
              <a:buFont typeface="Arial"/>
              <a:buNone/>
            </a:pPr>
            <a:endParaRPr sz="1200">
              <a:solidFill>
                <a:srgbClr val="282828"/>
              </a:solidFill>
              <a:highlight>
                <a:srgbClr val="FFFFFF"/>
              </a:highlight>
              <a:latin typeface="Times New Roman"/>
              <a:ea typeface="Times New Roman"/>
              <a:cs typeface="Times New Roman"/>
              <a:sym typeface="Times New Roman"/>
            </a:endParaRPr>
          </a:p>
          <a:p>
            <a:pPr lvl="0" rtl="0">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 </a:t>
            </a:r>
          </a:p>
          <a:p>
            <a:pPr lvl="0" rtl="0">
              <a:spcBef>
                <a:spcPts val="500"/>
              </a:spcBef>
              <a:spcAft>
                <a:spcPts val="500"/>
              </a:spcAft>
              <a:buClr>
                <a:schemeClr val="dk1"/>
              </a:buClr>
              <a:buSzPct val="91666"/>
              <a:buFont typeface="Arial"/>
              <a:buNone/>
            </a:pPr>
            <a:endParaRPr sz="1200" i="1">
              <a:solidFill>
                <a:schemeClr val="dk1"/>
              </a:solidFill>
              <a:highlight>
                <a:srgbClr val="FFFFFF"/>
              </a:highlight>
            </a:endParaRPr>
          </a:p>
          <a:p>
            <a:pPr lvl="0">
              <a:spcBef>
                <a:spcPts val="0"/>
              </a:spcBef>
              <a:buNone/>
            </a:pPr>
            <a:endParaRPr/>
          </a:p>
        </p:txBody>
      </p:sp>
      <p:sp>
        <p:nvSpPr>
          <p:cNvPr id="267" name="Shape 26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19</a:t>
            </a:fld>
            <a:endParaRPr lang="en"/>
          </a:p>
        </p:txBody>
      </p:sp>
      <p:pic>
        <p:nvPicPr>
          <p:cNvPr id="268" name="Shape 268"/>
          <p:cNvPicPr preferRelativeResize="0"/>
          <p:nvPr/>
        </p:nvPicPr>
        <p:blipFill>
          <a:blip r:embed="rId3">
            <a:alphaModFix/>
          </a:blip>
          <a:stretch>
            <a:fillRect/>
          </a:stretch>
        </p:blipFill>
        <p:spPr>
          <a:xfrm>
            <a:off x="7246500" y="290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London Olympics 2012</a:t>
            </a:r>
          </a:p>
        </p:txBody>
      </p:sp>
      <p:sp>
        <p:nvSpPr>
          <p:cNvPr id="65" name="Shape 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66" name="Shape 66"/>
          <p:cNvPicPr preferRelativeResize="0"/>
          <p:nvPr/>
        </p:nvPicPr>
        <p:blipFill>
          <a:blip r:embed="rId3">
            <a:alphaModFix/>
          </a:blip>
          <a:stretch>
            <a:fillRect/>
          </a:stretch>
        </p:blipFill>
        <p:spPr>
          <a:xfrm>
            <a:off x="384925" y="1245850"/>
            <a:ext cx="2524125" cy="1834197"/>
          </a:xfrm>
          <a:prstGeom prst="rect">
            <a:avLst/>
          </a:prstGeom>
          <a:noFill/>
          <a:ln>
            <a:noFill/>
          </a:ln>
        </p:spPr>
      </p:pic>
      <p:pic>
        <p:nvPicPr>
          <p:cNvPr id="67" name="Shape 67"/>
          <p:cNvPicPr preferRelativeResize="0"/>
          <p:nvPr/>
        </p:nvPicPr>
        <p:blipFill>
          <a:blip r:embed="rId4">
            <a:alphaModFix/>
          </a:blip>
          <a:stretch>
            <a:fillRect/>
          </a:stretch>
        </p:blipFill>
        <p:spPr>
          <a:xfrm>
            <a:off x="3223637" y="1358625"/>
            <a:ext cx="2567000" cy="1608650"/>
          </a:xfrm>
          <a:prstGeom prst="rect">
            <a:avLst/>
          </a:prstGeom>
          <a:noFill/>
          <a:ln>
            <a:noFill/>
          </a:ln>
        </p:spPr>
      </p:pic>
      <p:pic>
        <p:nvPicPr>
          <p:cNvPr id="68" name="Shape 68"/>
          <p:cNvPicPr preferRelativeResize="0"/>
          <p:nvPr/>
        </p:nvPicPr>
        <p:blipFill>
          <a:blip r:embed="rId5">
            <a:alphaModFix/>
          </a:blip>
          <a:stretch>
            <a:fillRect/>
          </a:stretch>
        </p:blipFill>
        <p:spPr>
          <a:xfrm>
            <a:off x="5195062" y="3164537"/>
            <a:ext cx="2242374" cy="1255724"/>
          </a:xfrm>
          <a:prstGeom prst="rect">
            <a:avLst/>
          </a:prstGeom>
          <a:noFill/>
          <a:ln>
            <a:noFill/>
          </a:ln>
        </p:spPr>
      </p:pic>
      <p:pic>
        <p:nvPicPr>
          <p:cNvPr id="69" name="Shape 69"/>
          <p:cNvPicPr preferRelativeResize="0"/>
          <p:nvPr/>
        </p:nvPicPr>
        <p:blipFill>
          <a:blip r:embed="rId6">
            <a:alphaModFix/>
          </a:blip>
          <a:stretch>
            <a:fillRect/>
          </a:stretch>
        </p:blipFill>
        <p:spPr>
          <a:xfrm>
            <a:off x="568175" y="3164533"/>
            <a:ext cx="1893052" cy="1255724"/>
          </a:xfrm>
          <a:prstGeom prst="rect">
            <a:avLst/>
          </a:prstGeom>
          <a:noFill/>
          <a:ln>
            <a:noFill/>
          </a:ln>
        </p:spPr>
      </p:pic>
      <p:pic>
        <p:nvPicPr>
          <p:cNvPr id="70" name="Shape 70"/>
          <p:cNvPicPr preferRelativeResize="0"/>
          <p:nvPr/>
        </p:nvPicPr>
        <p:blipFill>
          <a:blip r:embed="rId7">
            <a:alphaModFix/>
          </a:blip>
          <a:stretch>
            <a:fillRect/>
          </a:stretch>
        </p:blipFill>
        <p:spPr>
          <a:xfrm>
            <a:off x="7606275" y="3372737"/>
            <a:ext cx="1119100" cy="839325"/>
          </a:xfrm>
          <a:prstGeom prst="rect">
            <a:avLst/>
          </a:prstGeom>
          <a:noFill/>
          <a:ln>
            <a:noFill/>
          </a:ln>
        </p:spPr>
      </p:pic>
      <p:pic>
        <p:nvPicPr>
          <p:cNvPr id="71" name="Shape 71"/>
          <p:cNvPicPr preferRelativeResize="0"/>
          <p:nvPr/>
        </p:nvPicPr>
        <p:blipFill>
          <a:blip r:embed="rId8">
            <a:alphaModFix/>
          </a:blip>
          <a:stretch>
            <a:fillRect/>
          </a:stretch>
        </p:blipFill>
        <p:spPr>
          <a:xfrm>
            <a:off x="3133162" y="3262337"/>
            <a:ext cx="1893050" cy="1060108"/>
          </a:xfrm>
          <a:prstGeom prst="rect">
            <a:avLst/>
          </a:prstGeom>
          <a:noFill/>
          <a:ln>
            <a:noFill/>
          </a:ln>
        </p:spPr>
      </p:pic>
      <p:pic>
        <p:nvPicPr>
          <p:cNvPr id="72" name="Shape 72"/>
          <p:cNvPicPr preferRelativeResize="0"/>
          <p:nvPr/>
        </p:nvPicPr>
        <p:blipFill>
          <a:blip r:embed="rId9">
            <a:alphaModFix/>
          </a:blip>
          <a:stretch>
            <a:fillRect/>
          </a:stretch>
        </p:blipFill>
        <p:spPr>
          <a:xfrm>
            <a:off x="5915724" y="1248425"/>
            <a:ext cx="2751299" cy="1834200"/>
          </a:xfrm>
          <a:prstGeom prst="rect">
            <a:avLst/>
          </a:prstGeom>
          <a:noFill/>
          <a:ln>
            <a:noFill/>
          </a:ln>
        </p:spPr>
      </p:pic>
      <p:sp>
        <p:nvSpPr>
          <p:cNvPr id="73" name="Shape 7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Project Closure </a:t>
            </a:r>
          </a:p>
        </p:txBody>
      </p:sp>
      <p:sp>
        <p:nvSpPr>
          <p:cNvPr id="274" name="Shape 2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17500">
              <a:spcBef>
                <a:spcPts val="0"/>
              </a:spcBef>
              <a:spcAft>
                <a:spcPts val="0"/>
              </a:spcAft>
              <a:buClr>
                <a:schemeClr val="dk1"/>
              </a:buClr>
              <a:buSzPct val="100000"/>
              <a:buFont typeface="Times New Roman"/>
            </a:pPr>
            <a:r>
              <a:rPr lang="en" sz="1400" b="1">
                <a:solidFill>
                  <a:schemeClr val="dk1"/>
                </a:solidFill>
                <a:latin typeface="Times New Roman"/>
                <a:ea typeface="Times New Roman"/>
                <a:cs typeface="Times New Roman"/>
                <a:sym typeface="Times New Roman"/>
              </a:rPr>
              <a:t>What kind of post implementation evaluations were performed?</a:t>
            </a:r>
          </a:p>
          <a:p>
            <a:pPr lvl="0">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 </a:t>
            </a:r>
          </a:p>
          <a:p>
            <a:pPr marL="457200" lvl="0" indent="-228600" rtl="0">
              <a:spcBef>
                <a:spcPts val="0"/>
              </a:spcBef>
              <a:spcAft>
                <a:spcPts val="0"/>
              </a:spcAft>
              <a:buClr>
                <a:schemeClr val="dk1"/>
              </a:buClr>
              <a:buSzPct val="68750"/>
              <a:buNone/>
            </a:pPr>
            <a:r>
              <a:rPr lang="en" sz="1600"/>
              <a:t>Meta-evalution were one kind used for evalution </a:t>
            </a:r>
          </a:p>
          <a:p>
            <a:pPr lvl="0" rtl="0">
              <a:spcBef>
                <a:spcPts val="0"/>
              </a:spcBef>
              <a:spcAft>
                <a:spcPts val="0"/>
              </a:spcAft>
              <a:buNone/>
            </a:pPr>
            <a:endParaRPr sz="1600">
              <a:latin typeface="Times New Roman"/>
              <a:ea typeface="Times New Roman"/>
              <a:cs typeface="Times New Roman"/>
              <a:sym typeface="Times New Roman"/>
            </a:endParaRPr>
          </a:p>
          <a:p>
            <a:pPr marL="457200" lvl="0" indent="-317500">
              <a:spcBef>
                <a:spcPts val="0"/>
              </a:spcBef>
              <a:spcAft>
                <a:spcPts val="0"/>
              </a:spcAft>
              <a:buClr>
                <a:srgbClr val="FF00FF"/>
              </a:buClr>
              <a:buSzPct val="100000"/>
            </a:pPr>
            <a:r>
              <a:rPr lang="en" sz="1400" b="1">
                <a:solidFill>
                  <a:srgbClr val="FF00FF"/>
                </a:solidFill>
                <a:latin typeface="Calibri"/>
                <a:ea typeface="Calibri"/>
                <a:cs typeface="Calibri"/>
                <a:sym typeface="Calibri"/>
              </a:rPr>
              <a:t>What retrospective analysis was performed on the games? </a:t>
            </a:r>
            <a:r>
              <a:rPr lang="en" sz="1400" b="1">
                <a:solidFill>
                  <a:srgbClr val="FF00FF"/>
                </a:solidFill>
              </a:rPr>
              <a:t>	</a:t>
            </a:r>
          </a:p>
          <a:p>
            <a:pPr lvl="0">
              <a:spcBef>
                <a:spcPts val="0"/>
              </a:spcBef>
              <a:spcAft>
                <a:spcPts val="0"/>
              </a:spcAft>
              <a:buClr>
                <a:schemeClr val="dk1"/>
              </a:buClr>
              <a:buSzPct val="78571"/>
              <a:buFont typeface="Arial"/>
              <a:buNone/>
            </a:pPr>
            <a:endParaRPr sz="1400" b="1">
              <a:solidFill>
                <a:schemeClr val="dk1"/>
              </a:solidFill>
            </a:endParaRPr>
          </a:p>
          <a:p>
            <a:pPr lvl="0" rtl="0">
              <a:spcBef>
                <a:spcPts val="0"/>
              </a:spcBef>
              <a:spcAft>
                <a:spcPts val="0"/>
              </a:spcAft>
              <a:buNone/>
            </a:pPr>
            <a:endParaRPr sz="1400" b="1">
              <a:solidFill>
                <a:schemeClr val="dk1"/>
              </a:solidFill>
            </a:endParaRPr>
          </a:p>
          <a:p>
            <a:pPr lvl="0">
              <a:spcBef>
                <a:spcPts val="0"/>
              </a:spcBef>
              <a:spcAft>
                <a:spcPts val="0"/>
              </a:spcAft>
              <a:buClr>
                <a:schemeClr val="dk1"/>
              </a:buClr>
              <a:buSzPct val="78571"/>
              <a:buFont typeface="Arial"/>
              <a:buNone/>
            </a:pPr>
            <a:r>
              <a:rPr lang="en" sz="1400" b="1" u="sng">
                <a:solidFill>
                  <a:schemeClr val="accent5"/>
                </a:solidFill>
                <a:hlinkClick r:id="rId3"/>
              </a:rPr>
              <a:t>https://www.gov.uk/government/uploads/system/uploads/attachment_data/file/224145/Report_5_Economy_Evidence_Base_FINAL.pdf</a:t>
            </a:r>
            <a:r>
              <a:rPr lang="en" sz="1400" b="1">
                <a:solidFill>
                  <a:schemeClr val="dk1"/>
                </a:solidFill>
              </a:rPr>
              <a:t> 			</a:t>
            </a:r>
          </a:p>
          <a:p>
            <a:pPr lvl="0">
              <a:spcBef>
                <a:spcPts val="0"/>
              </a:spcBef>
              <a:buNone/>
            </a:pPr>
            <a:endParaRPr/>
          </a:p>
        </p:txBody>
      </p:sp>
      <p:sp>
        <p:nvSpPr>
          <p:cNvPr id="275" name="Shape 27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20</a:t>
            </a:fld>
            <a:endParaRPr lang="en"/>
          </a:p>
        </p:txBody>
      </p:sp>
      <p:sp>
        <p:nvSpPr>
          <p:cNvPr id="276" name="Shape 276"/>
          <p:cNvSpPr txBox="1"/>
          <p:nvPr/>
        </p:nvSpPr>
        <p:spPr>
          <a:xfrm>
            <a:off x="337475" y="1198600"/>
            <a:ext cx="8520600" cy="3323400"/>
          </a:xfrm>
          <a:prstGeom prst="rect">
            <a:avLst/>
          </a:prstGeom>
          <a:noFill/>
          <a:ln>
            <a:noFill/>
          </a:ln>
        </p:spPr>
        <p:txBody>
          <a:bodyPr lIns="91425" tIns="91425" rIns="91425" bIns="91425" anchor="t" anchorCtr="0">
            <a:noAutofit/>
          </a:bodyPr>
          <a:lstStyle/>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sp>
        <p:nvSpPr>
          <p:cNvPr id="277" name="Shape 277"/>
          <p:cNvSpPr txBox="1"/>
          <p:nvPr/>
        </p:nvSpPr>
        <p:spPr>
          <a:xfrm>
            <a:off x="232750" y="477100"/>
            <a:ext cx="3654000" cy="7215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International Aspects</a:t>
            </a:r>
          </a:p>
        </p:txBody>
      </p:sp>
      <p:sp>
        <p:nvSpPr>
          <p:cNvPr id="283" name="Shape 28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lvl="0" rtl="0">
              <a:spcBef>
                <a:spcPts val="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lvl="0" rtl="0">
              <a:spcBef>
                <a:spcPts val="0"/>
              </a:spcBef>
              <a:spcAft>
                <a:spcPts val="0"/>
              </a:spcAft>
              <a:buNone/>
            </a:pPr>
            <a:r>
              <a:rPr lang="en" sz="1200">
                <a:solidFill>
                  <a:schemeClr val="dk1"/>
                </a:solidFill>
                <a:highlight>
                  <a:srgbClr val="FFFFFF"/>
                </a:highlight>
                <a:latin typeface="Times New Roman"/>
                <a:ea typeface="Times New Roman"/>
                <a:cs typeface="Times New Roman"/>
                <a:sym typeface="Times New Roman"/>
              </a:rPr>
              <a:t>• </a:t>
            </a:r>
            <a:r>
              <a:rPr lang="en" sz="1200" b="1" i="1">
                <a:solidFill>
                  <a:schemeClr val="dk1"/>
                </a:solidFill>
                <a:highlight>
                  <a:srgbClr val="FFFFFF"/>
                </a:highlight>
                <a:latin typeface="Times New Roman"/>
                <a:ea typeface="Times New Roman"/>
                <a:cs typeface="Times New Roman"/>
                <a:sym typeface="Times New Roman"/>
              </a:rPr>
              <a:t>What were some of the project management environmental factors,specific to London 2012?</a:t>
            </a:r>
          </a:p>
          <a:p>
            <a:pPr lvl="0" rtl="0">
              <a:spcBef>
                <a:spcPts val="0"/>
              </a:spcBef>
              <a:spcAft>
                <a:spcPts val="0"/>
              </a:spcAft>
              <a:buNone/>
            </a:pPr>
            <a:r>
              <a:rPr lang="en" sz="1200">
                <a:solidFill>
                  <a:schemeClr val="dk1"/>
                </a:solidFill>
                <a:latin typeface="Times New Roman"/>
                <a:ea typeface="Times New Roman"/>
                <a:cs typeface="Times New Roman"/>
                <a:sym typeface="Times New Roman"/>
              </a:rPr>
              <a:t>The environmental factors considered in project management for the London 2012 are Economic, legal/Political Influence, and Security.</a:t>
            </a: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r>
              <a:rPr lang="en" sz="1200" i="1">
                <a:solidFill>
                  <a:schemeClr val="dk1"/>
                </a:solidFill>
                <a:highlight>
                  <a:srgbClr val="FFFFFF"/>
                </a:highlight>
                <a:latin typeface="Times New Roman"/>
                <a:ea typeface="Times New Roman"/>
                <a:cs typeface="Times New Roman"/>
                <a:sym typeface="Times New Roman"/>
              </a:rPr>
              <a:t>•</a:t>
            </a:r>
            <a:r>
              <a:rPr lang="en" sz="1200" b="1" i="1">
                <a:solidFill>
                  <a:schemeClr val="dk1"/>
                </a:solidFill>
                <a:highlight>
                  <a:srgbClr val="FFFFFF"/>
                </a:highlight>
                <a:latin typeface="Times New Roman"/>
                <a:ea typeface="Times New Roman"/>
                <a:cs typeface="Times New Roman"/>
                <a:sym typeface="Times New Roman"/>
              </a:rPr>
              <a:t> What were some of the specific cross-cultural considerations in London Olympics?</a:t>
            </a:r>
          </a:p>
          <a:p>
            <a:pPr lvl="0" rtl="0">
              <a:spcBef>
                <a:spcPts val="0"/>
              </a:spcBef>
              <a:spcAft>
                <a:spcPts val="0"/>
              </a:spcAft>
              <a:buNone/>
            </a:pPr>
            <a:r>
              <a:rPr lang="en" sz="1100">
                <a:solidFill>
                  <a:schemeClr val="dk1"/>
                </a:solidFill>
                <a:highlight>
                  <a:srgbClr val="FFFFFF"/>
                </a:highlight>
              </a:rPr>
              <a:t>There was a culture of challenge to all significant decisions This meant that organisations were constantly asking questions such as ‘Is this the best way to do it?’ and ‘Can we do it a better way?’ Challenge came from all duty holders (Client, CDM Coordinators, Designers and Contractors and Principal Contractors). This was found to be an effective form of risk management, and introduced an appropriate culture to organisations; these discussions were also relevant for achieving construction to time and budget. (p. xi)</a:t>
            </a:r>
          </a:p>
          <a:p>
            <a:pPr lvl="0" rtl="0">
              <a:spcBef>
                <a:spcPts val="0"/>
              </a:spcBef>
              <a:spcAft>
                <a:spcPts val="0"/>
              </a:spcAft>
              <a:buNone/>
            </a:pPr>
            <a:r>
              <a:rPr lang="en" sz="1200" u="sng">
                <a:solidFill>
                  <a:srgbClr val="1155CC"/>
                </a:solidFill>
                <a:highlight>
                  <a:srgbClr val="FFFFFF"/>
                </a:highlight>
                <a:latin typeface="Times New Roman"/>
                <a:ea typeface="Times New Roman"/>
                <a:cs typeface="Times New Roman"/>
                <a:sym typeface="Times New Roman"/>
                <a:hlinkClick r:id="rId3"/>
              </a:rPr>
              <a:t>http://www.hse.gov.uk/research/rrpdf/rr941.pdf</a:t>
            </a:r>
          </a:p>
          <a:p>
            <a:pPr lvl="0">
              <a:spcBef>
                <a:spcPts val="0"/>
              </a:spcBef>
              <a:buNone/>
            </a:pPr>
            <a:endParaRPr/>
          </a:p>
        </p:txBody>
      </p:sp>
      <p:sp>
        <p:nvSpPr>
          <p:cNvPr id="284" name="Shape 28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21</a:t>
            </a:fld>
            <a:endParaRPr lang="en"/>
          </a:p>
        </p:txBody>
      </p:sp>
      <p:pic>
        <p:nvPicPr>
          <p:cNvPr id="285" name="Shape 285"/>
          <p:cNvPicPr preferRelativeResize="0"/>
          <p:nvPr/>
        </p:nvPicPr>
        <p:blipFill>
          <a:blip r:embed="rId4">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International Aspects</a:t>
            </a:r>
          </a:p>
          <a:p>
            <a:pPr lvl="0">
              <a:spcBef>
                <a:spcPts val="0"/>
              </a:spcBef>
              <a:buNone/>
            </a:pPr>
            <a:endParaRPr/>
          </a:p>
        </p:txBody>
      </p:sp>
      <p:sp>
        <p:nvSpPr>
          <p:cNvPr id="291" name="Shape 2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91666"/>
              <a:buFont typeface="Arial"/>
              <a:buNone/>
            </a:pPr>
            <a:r>
              <a:rPr lang="en" sz="1200" i="1">
                <a:solidFill>
                  <a:schemeClr val="dk1"/>
                </a:solidFill>
                <a:latin typeface="Times New Roman"/>
                <a:ea typeface="Times New Roman"/>
                <a:cs typeface="Times New Roman"/>
                <a:sym typeface="Times New Roman"/>
              </a:rPr>
              <a:t>• </a:t>
            </a:r>
            <a:r>
              <a:rPr lang="en" sz="1200" b="1" i="1">
                <a:solidFill>
                  <a:schemeClr val="dk1"/>
                </a:solidFill>
                <a:latin typeface="Times New Roman"/>
                <a:ea typeface="Times New Roman"/>
                <a:cs typeface="Times New Roman"/>
                <a:sym typeface="Times New Roman"/>
              </a:rPr>
              <a:t>Any specific selection process or training, in regards to international aspects?</a:t>
            </a: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r>
              <a:rPr lang="en" sz="1100">
                <a:solidFill>
                  <a:schemeClr val="dk1"/>
                </a:solidFill>
              </a:rPr>
              <a:t>Major international organisations brought high standards to London 2012 – these organisations typically had international standards above those required by CDM 2007 and were consistent across their worldwide operations. Every organization involve in the games project  should go be trained for health and safety aspects. </a:t>
            </a:r>
          </a:p>
          <a:p>
            <a:pPr lvl="0">
              <a:spcBef>
                <a:spcPts val="0"/>
              </a:spcBef>
              <a:spcAft>
                <a:spcPts val="0"/>
              </a:spcAft>
              <a:buClr>
                <a:schemeClr val="dk1"/>
              </a:buClr>
              <a:buSzPct val="91666"/>
              <a:buFont typeface="Arial"/>
              <a:buNone/>
            </a:pPr>
            <a:endParaRPr sz="1200" u="sng">
              <a:solidFill>
                <a:srgbClr val="1155CC"/>
              </a:solidFill>
              <a:latin typeface="Times New Roman"/>
              <a:ea typeface="Times New Roman"/>
              <a:cs typeface="Times New Roman"/>
              <a:sym typeface="Times New Roman"/>
              <a:hlinkClick r:id="rId3"/>
            </a:endParaRPr>
          </a:p>
          <a:p>
            <a:pPr lvl="0" rtl="0">
              <a:spcBef>
                <a:spcPts val="0"/>
              </a:spcBef>
              <a:spcAft>
                <a:spcPts val="0"/>
              </a:spcAft>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None/>
            </a:pPr>
            <a:endParaRPr sz="1100">
              <a:solidFill>
                <a:schemeClr val="dk1"/>
              </a:solidFill>
            </a:endParaRPr>
          </a:p>
          <a:p>
            <a:pPr lvl="0" rtl="0">
              <a:spcBef>
                <a:spcPts val="0"/>
              </a:spcBef>
              <a:spcAft>
                <a:spcPts val="0"/>
              </a:spcAft>
              <a:buNone/>
            </a:pPr>
            <a:endParaRPr sz="1100">
              <a:solidFill>
                <a:schemeClr val="dk1"/>
              </a:solidFill>
            </a:endParaRPr>
          </a:p>
          <a:p>
            <a:pPr lvl="0" rtl="0">
              <a:spcBef>
                <a:spcPts val="0"/>
              </a:spcBef>
              <a:spcAft>
                <a:spcPts val="0"/>
              </a:spcAft>
              <a:buNone/>
            </a:pPr>
            <a:endParaRPr sz="1100">
              <a:solidFill>
                <a:schemeClr val="dk1"/>
              </a:solidFill>
            </a:endParaRPr>
          </a:p>
          <a:p>
            <a:pPr lvl="0" rtl="0">
              <a:spcBef>
                <a:spcPts val="0"/>
              </a:spcBef>
              <a:spcAft>
                <a:spcPts val="0"/>
              </a:spcAft>
              <a:buNone/>
            </a:pPr>
            <a:endParaRPr sz="1100">
              <a:solidFill>
                <a:schemeClr val="dk1"/>
              </a:solidFill>
            </a:endParaRPr>
          </a:p>
          <a:p>
            <a:pPr lvl="0">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Abdulla</a:t>
            </a:r>
          </a:p>
          <a:p>
            <a:pPr lvl="0">
              <a:spcBef>
                <a:spcPts val="0"/>
              </a:spcBef>
              <a:buNone/>
            </a:pPr>
            <a:endParaRPr/>
          </a:p>
          <a:p>
            <a:pPr lvl="0">
              <a:spcBef>
                <a:spcPts val="0"/>
              </a:spcBef>
              <a:spcAft>
                <a:spcPts val="0"/>
              </a:spcAft>
              <a:buClr>
                <a:schemeClr val="dk1"/>
              </a:buClr>
              <a:buSzPct val="91666"/>
              <a:buFont typeface="Arial"/>
              <a:buNone/>
            </a:pPr>
            <a:r>
              <a:rPr lang="en" sz="1200" u="sng">
                <a:solidFill>
                  <a:srgbClr val="1155CC"/>
                </a:solidFill>
                <a:latin typeface="Times New Roman"/>
                <a:ea typeface="Times New Roman"/>
                <a:cs typeface="Times New Roman"/>
                <a:sym typeface="Times New Roman"/>
                <a:hlinkClick r:id="rId3"/>
              </a:rPr>
              <a:t>http://www.hse.gov.uk/research/rrpdf/rr941.pdf</a:t>
            </a:r>
          </a:p>
          <a:p>
            <a:pPr lvl="0" rtl="0">
              <a:spcBef>
                <a:spcPts val="0"/>
              </a:spcBef>
              <a:buNone/>
            </a:pPr>
            <a:endParaRPr/>
          </a:p>
        </p:txBody>
      </p:sp>
      <p:sp>
        <p:nvSpPr>
          <p:cNvPr id="292" name="Shape 29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22</a:t>
            </a:fld>
            <a:endParaRPr lang="en"/>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Measure of Success</a:t>
            </a:r>
          </a:p>
        </p:txBody>
      </p:sp>
      <p:sp>
        <p:nvSpPr>
          <p:cNvPr id="298" name="Shape 2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solidFill>
                  <a:schemeClr val="dk1"/>
                </a:solidFill>
              </a:rPr>
              <a:t>London 2012 </a:t>
            </a:r>
            <a:r>
              <a:rPr lang="en" sz="1400" b="1">
                <a:solidFill>
                  <a:schemeClr val="dk1"/>
                </a:solidFill>
              </a:rPr>
              <a:t>succeeded </a:t>
            </a:r>
            <a:r>
              <a:rPr lang="en" sz="1400">
                <a:solidFill>
                  <a:schemeClr val="dk1"/>
                </a:solidFill>
              </a:rPr>
              <a:t>in proving that diversity and inclusion can make a valuable contribution in terms of raising quality, saving costs and instilling significant and long-lasting change in attitudes and practices. introduced early and inculcated throughout the Organising Committee from the top down, it is effective in identifying potential issues in good time and creating a culture that enhances the Game's experience for all.</a:t>
            </a:r>
          </a:p>
          <a:p>
            <a:pPr lvl="0" rtl="0">
              <a:spcBef>
                <a:spcPts val="0"/>
              </a:spcBef>
              <a:buClr>
                <a:schemeClr val="dk1"/>
              </a:buClr>
              <a:buSzPct val="78571"/>
              <a:buFont typeface="Arial"/>
              <a:buNone/>
            </a:pPr>
            <a:r>
              <a:rPr lang="en" sz="1400">
                <a:solidFill>
                  <a:schemeClr val="dk1"/>
                </a:solidFill>
              </a:rPr>
              <a:t> </a:t>
            </a:r>
            <a:r>
              <a:rPr lang="en" sz="1400" b="1">
                <a:solidFill>
                  <a:schemeClr val="dk1"/>
                </a:solidFill>
              </a:rPr>
              <a:t>The success </a:t>
            </a:r>
            <a:r>
              <a:rPr lang="en" sz="1400">
                <a:solidFill>
                  <a:schemeClr val="dk1"/>
                </a:solidFill>
              </a:rPr>
              <a:t>of the programme can be seen in the decision not to sign further new partners after december 2011. The original £600m target was revised up to £700m and successfully </a:t>
            </a:r>
            <a:r>
              <a:rPr lang="en" sz="1400" b="1">
                <a:solidFill>
                  <a:schemeClr val="dk1"/>
                </a:solidFill>
              </a:rPr>
              <a:t>achieved.</a:t>
            </a:r>
            <a:r>
              <a:rPr lang="en" sz="1400">
                <a:solidFill>
                  <a:schemeClr val="dk1"/>
                </a:solidFill>
              </a:rPr>
              <a:t> LOCOG concentrated its efforts on making sure the 44 partners it had signed were activating fully and receiving the best in client services.</a:t>
            </a:r>
          </a:p>
          <a:p>
            <a:pPr lvl="0">
              <a:spcBef>
                <a:spcPts val="0"/>
              </a:spcBef>
              <a:buClr>
                <a:schemeClr val="dk1"/>
              </a:buClr>
              <a:buSzPct val="100000"/>
              <a:buFont typeface="Arial"/>
              <a:buNone/>
            </a:pPr>
            <a:r>
              <a:rPr lang="en" sz="1100">
                <a:solidFill>
                  <a:schemeClr val="dk1"/>
                </a:solidFill>
              </a:rPr>
              <a:t> </a:t>
            </a:r>
            <a:r>
              <a:rPr lang="en" sz="1100">
                <a:solidFill>
                  <a:schemeClr val="hlink"/>
                </a:solidFill>
                <a:hlinkClick r:id="rId3"/>
              </a:rPr>
              <a:t>http://www.olympic.org/Documents/Reports/Official%20Past%20Games%20Reports/Summer/ENG/2012-RO-S-London_V3_engpdf</a:t>
            </a:r>
          </a:p>
          <a:p>
            <a:pPr lvl="0" rtl="0">
              <a:spcBef>
                <a:spcPts val="0"/>
              </a:spcBef>
              <a:buClr>
                <a:schemeClr val="dk1"/>
              </a:buClr>
              <a:buSzPct val="100000"/>
              <a:buFont typeface="Arial"/>
              <a:buNone/>
            </a:pPr>
            <a:r>
              <a:rPr lang="en"/>
              <a:t>Abdulla</a:t>
            </a:r>
          </a:p>
          <a:p>
            <a:pPr lvl="0" rtl="0">
              <a:spcBef>
                <a:spcPts val="0"/>
              </a:spcBef>
              <a:buClr>
                <a:schemeClr val="dk1"/>
              </a:buClr>
              <a:buSzPct val="100000"/>
              <a:buFont typeface="Arial"/>
              <a:buNone/>
            </a:pPr>
            <a:r>
              <a:rPr lang="en" sz="1100">
                <a:solidFill>
                  <a:schemeClr val="dk1"/>
                </a:solidFill>
              </a:rPr>
              <a:t> </a:t>
            </a:r>
          </a:p>
          <a:p>
            <a:pPr lvl="0">
              <a:spcBef>
                <a:spcPts val="0"/>
              </a:spcBef>
              <a:buNone/>
            </a:pPr>
            <a:endParaRPr sz="900">
              <a:solidFill>
                <a:schemeClr val="dk1"/>
              </a:solidFill>
            </a:endParaRPr>
          </a:p>
        </p:txBody>
      </p:sp>
      <p:sp>
        <p:nvSpPr>
          <p:cNvPr id="299" name="Shape 29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23</a:t>
            </a:fld>
            <a:endParaRPr lang="en"/>
          </a:p>
        </p:txBody>
      </p:sp>
      <p:pic>
        <p:nvPicPr>
          <p:cNvPr id="300" name="Shape 300"/>
          <p:cNvPicPr preferRelativeResize="0"/>
          <p:nvPr/>
        </p:nvPicPr>
        <p:blipFill>
          <a:blip r:embed="rId4">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Oversight</a:t>
            </a:r>
          </a:p>
        </p:txBody>
      </p:sp>
      <p:sp>
        <p:nvSpPr>
          <p:cNvPr id="306" name="Shape 30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0"/>
              </a:spcAft>
              <a:buClr>
                <a:schemeClr val="dk1"/>
              </a:buClr>
              <a:buSzPct val="61111"/>
              <a:buFont typeface="Arial"/>
              <a:buNone/>
            </a:pPr>
            <a:r>
              <a:rPr lang="en" b="1">
                <a:solidFill>
                  <a:schemeClr val="dk1"/>
                </a:solidFill>
                <a:highlight>
                  <a:srgbClr val="FFFFFF"/>
                </a:highlight>
                <a:latin typeface="Times New Roman"/>
                <a:ea typeface="Times New Roman"/>
                <a:cs typeface="Times New Roman"/>
                <a:sym typeface="Times New Roman"/>
              </a:rPr>
              <a:t>• What was the structure for project’s oversight?</a:t>
            </a:r>
          </a:p>
          <a:p>
            <a:pPr lvl="0" rtl="0">
              <a:spcBef>
                <a:spcPts val="0"/>
              </a:spcBef>
              <a:spcAft>
                <a:spcPts val="0"/>
              </a:spcAft>
              <a:buClr>
                <a:schemeClr val="dk1"/>
              </a:buClr>
              <a:buSzPct val="61111"/>
              <a:buFont typeface="Arial"/>
              <a:buNone/>
            </a:pPr>
            <a:r>
              <a:rPr lang="en">
                <a:solidFill>
                  <a:schemeClr val="dk1"/>
                </a:solidFill>
                <a:latin typeface="Times New Roman"/>
                <a:ea typeface="Times New Roman"/>
                <a:cs typeface="Times New Roman"/>
                <a:sym typeface="Times New Roman"/>
              </a:rPr>
              <a:t> </a:t>
            </a:r>
          </a:p>
          <a:p>
            <a:pPr lvl="0" rtl="0">
              <a:spcBef>
                <a:spcPts val="0"/>
              </a:spcBef>
              <a:spcAft>
                <a:spcPts val="0"/>
              </a:spcAft>
              <a:buClr>
                <a:schemeClr val="dk1"/>
              </a:buClr>
              <a:buSzPct val="61111"/>
              <a:buFont typeface="Arial"/>
              <a:buNone/>
            </a:pPr>
            <a:r>
              <a:rPr lang="en">
                <a:solidFill>
                  <a:schemeClr val="dk1"/>
                </a:solidFill>
                <a:highlight>
                  <a:srgbClr val="FFFFFF"/>
                </a:highlight>
                <a:latin typeface="Times New Roman"/>
                <a:ea typeface="Times New Roman"/>
                <a:cs typeface="Times New Roman"/>
                <a:sym typeface="Times New Roman"/>
              </a:rPr>
              <a:t>Olympics Delivery Authority or ODA is responsible for the entire construction of the London 2012 Olympics and its role as client and sponsor for the construction programme, responsible of setting policy and ensuring that programme outcomes were delivered.</a:t>
            </a:r>
          </a:p>
          <a:p>
            <a:pPr lvl="0" rtl="0">
              <a:spcBef>
                <a:spcPts val="0"/>
              </a:spcBef>
              <a:spcAft>
                <a:spcPts val="0"/>
              </a:spcAft>
              <a:buClr>
                <a:schemeClr val="dk1"/>
              </a:buClr>
              <a:buSzPct val="100000"/>
              <a:buFont typeface="Arial"/>
              <a:buNone/>
            </a:pPr>
            <a:r>
              <a:rPr lang="en">
                <a:solidFill>
                  <a:schemeClr val="dk1"/>
                </a:solidFill>
                <a:highlight>
                  <a:srgbClr val="FFFFFF"/>
                </a:highlight>
                <a:latin typeface="Times New Roman"/>
                <a:ea typeface="Times New Roman"/>
                <a:cs typeface="Times New Roman"/>
                <a:sym typeface="Times New Roman"/>
              </a:rPr>
              <a:t>Please see page 6 for the Organizational structure described in Figure </a:t>
            </a:r>
            <a:r>
              <a:rPr lang="en" sz="1100">
                <a:solidFill>
                  <a:schemeClr val="dk1"/>
                </a:solidFill>
                <a:highlight>
                  <a:srgbClr val="FFFFFF"/>
                </a:highlight>
                <a:latin typeface="Times New Roman"/>
                <a:ea typeface="Times New Roman"/>
                <a:cs typeface="Times New Roman"/>
                <a:sym typeface="Times New Roman"/>
              </a:rPr>
              <a:t>1.</a:t>
            </a:r>
          </a:p>
          <a:p>
            <a:pPr lvl="0" rtl="0">
              <a:spcBef>
                <a:spcPts val="0"/>
              </a:spcBef>
              <a:spcAft>
                <a:spcPts val="0"/>
              </a:spcAft>
              <a:buClr>
                <a:schemeClr val="dk1"/>
              </a:buClr>
              <a:buSzPct val="78571"/>
              <a:buFont typeface="Arial"/>
              <a:buNone/>
            </a:pPr>
            <a:r>
              <a:rPr lang="en" sz="1400" u="sng">
                <a:solidFill>
                  <a:srgbClr val="1155CC"/>
                </a:solidFill>
                <a:highlight>
                  <a:srgbClr val="FFFFFF"/>
                </a:highlight>
                <a:latin typeface="Times New Roman"/>
                <a:ea typeface="Times New Roman"/>
                <a:cs typeface="Times New Roman"/>
                <a:sym typeface="Times New Roman"/>
                <a:hlinkClick r:id="rId3"/>
              </a:rPr>
              <a:t>http://www.lmc.ep.usp.br/disciplinas/London-2012/cien-164-5-005.pdf</a:t>
            </a:r>
          </a:p>
          <a:p>
            <a:pPr lvl="0" rtl="0">
              <a:spcBef>
                <a:spcPts val="0"/>
              </a:spcBef>
              <a:spcAft>
                <a:spcPts val="0"/>
              </a:spcAft>
              <a:buNone/>
            </a:pPr>
            <a:endParaRPr sz="1200" b="1">
              <a:solidFill>
                <a:schemeClr val="dk1"/>
              </a:solidFill>
              <a:highlight>
                <a:srgbClr val="FFFFFF"/>
              </a:highlight>
              <a:latin typeface="Times New Roman"/>
              <a:ea typeface="Times New Roman"/>
              <a:cs typeface="Times New Roman"/>
              <a:sym typeface="Times New Roman"/>
              <a:hlinkClick r:id="rId3"/>
            </a:endParaRPr>
          </a:p>
          <a:p>
            <a:pPr lvl="0" rtl="0">
              <a:spcBef>
                <a:spcPts val="0"/>
              </a:spcBef>
              <a:spcAft>
                <a:spcPts val="0"/>
              </a:spcAft>
              <a:buNone/>
            </a:pPr>
            <a:r>
              <a:rPr lang="en" sz="1200" b="1">
                <a:solidFill>
                  <a:schemeClr val="dk1"/>
                </a:solidFill>
                <a:highlight>
                  <a:srgbClr val="FFFFFF"/>
                </a:highlight>
                <a:latin typeface="Times New Roman"/>
                <a:ea typeface="Times New Roman"/>
                <a:cs typeface="Times New Roman"/>
                <a:sym typeface="Times New Roman"/>
                <a:hlinkClick r:id="rId3"/>
              </a:rPr>
              <a:t> </a:t>
            </a:r>
          </a:p>
          <a:p>
            <a:pPr lvl="0" rtl="0">
              <a:spcBef>
                <a:spcPts val="0"/>
              </a:spcBef>
              <a:spcAft>
                <a:spcPts val="0"/>
              </a:spcAft>
              <a:buNone/>
            </a:pPr>
            <a:endParaRPr/>
          </a:p>
          <a:p>
            <a:pPr lvl="0" rtl="0">
              <a:spcBef>
                <a:spcPts val="0"/>
              </a:spcBef>
              <a:spcAft>
                <a:spcPts val="0"/>
              </a:spcAft>
              <a:buNone/>
            </a:pPr>
            <a:r>
              <a:rPr lang="en"/>
              <a:t>Ali</a:t>
            </a:r>
          </a:p>
          <a:p>
            <a:pPr lvl="0" rtl="0">
              <a:spcBef>
                <a:spcPts val="0"/>
              </a:spcBef>
              <a:spcAft>
                <a:spcPts val="0"/>
              </a:spcAft>
              <a:buClr>
                <a:schemeClr val="dk1"/>
              </a:buClr>
              <a:buSzPct val="61111"/>
              <a:buFont typeface="Arial"/>
              <a:buNone/>
            </a:pPr>
            <a:endParaRPr>
              <a:hlinkClick r:id="rId3"/>
            </a:endParaRPr>
          </a:p>
          <a:p>
            <a:pPr lvl="0">
              <a:spcBef>
                <a:spcPts val="0"/>
              </a:spcBef>
              <a:buNone/>
            </a:pPr>
            <a:endParaRPr/>
          </a:p>
        </p:txBody>
      </p:sp>
      <p:sp>
        <p:nvSpPr>
          <p:cNvPr id="307" name="Shape 30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24</a:t>
            </a:fld>
            <a:endParaRPr lang="en"/>
          </a:p>
        </p:txBody>
      </p:sp>
      <p:pic>
        <p:nvPicPr>
          <p:cNvPr id="308" name="Shape 308"/>
          <p:cNvPicPr preferRelativeResize="0"/>
          <p:nvPr/>
        </p:nvPicPr>
        <p:blipFill>
          <a:blip r:embed="rId4">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Oversight</a:t>
            </a:r>
          </a:p>
          <a:p>
            <a:pPr lvl="0">
              <a:spcBef>
                <a:spcPts val="0"/>
              </a:spcBef>
              <a:buNone/>
            </a:pPr>
            <a:endParaRPr/>
          </a:p>
        </p:txBody>
      </p:sp>
      <p:sp>
        <p:nvSpPr>
          <p:cNvPr id="314" name="Shape 31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a:solidFill>
                  <a:schemeClr val="dk1"/>
                </a:solidFill>
                <a:highlight>
                  <a:srgbClr val="FFFFFF"/>
                </a:highlight>
                <a:latin typeface="Times New Roman"/>
                <a:ea typeface="Times New Roman"/>
                <a:cs typeface="Times New Roman"/>
                <a:sym typeface="Times New Roman"/>
              </a:rPr>
              <a:t>The London 2012 Olympics showed the world with what can London give to its engineering by building the Olympic Stadium that is made in Britain. The building of the stadium was a collaboration of different engineering and construction companies in London like grass that came from Scunthorpe, Luton made the seats and Bolton made the roof. The Olympic Stadium in Stratford, east of London is called the 80,000-seat Olympic Stadium and the Zaha Hadid-designed Aquatics Centre were built by FTSE-100 construction group of Balfour Beatty.</a:t>
            </a:r>
          </a:p>
          <a:p>
            <a:pPr lvl="0">
              <a:spcBef>
                <a:spcPts val="0"/>
              </a:spcBef>
              <a:buNone/>
            </a:pPr>
            <a:endParaRPr sz="1400">
              <a:solidFill>
                <a:schemeClr val="dk1"/>
              </a:solidFill>
              <a:highlight>
                <a:srgbClr val="FFFFFF"/>
              </a:highlight>
              <a:latin typeface="Times New Roman"/>
              <a:ea typeface="Times New Roman"/>
              <a:cs typeface="Times New Roman"/>
              <a:sym typeface="Times New Roman"/>
            </a:endParaRPr>
          </a:p>
          <a:p>
            <a:pPr lvl="0">
              <a:spcBef>
                <a:spcPts val="0"/>
              </a:spcBef>
              <a:buClr>
                <a:schemeClr val="dk1"/>
              </a:buClr>
              <a:buSzPct val="78571"/>
              <a:buFont typeface="Arial"/>
              <a:buNone/>
            </a:pPr>
            <a:r>
              <a:rPr lang="en" sz="1400">
                <a:solidFill>
                  <a:schemeClr val="dk1"/>
                </a:solidFill>
                <a:latin typeface="Times New Roman"/>
                <a:ea typeface="Times New Roman"/>
                <a:cs typeface="Times New Roman"/>
                <a:sym typeface="Times New Roman"/>
              </a:rPr>
              <a:t>This can be found at:</a:t>
            </a:r>
          </a:p>
          <a:p>
            <a:pPr lvl="0">
              <a:spcBef>
                <a:spcPts val="0"/>
              </a:spcBef>
              <a:buClr>
                <a:schemeClr val="dk1"/>
              </a:buClr>
              <a:buSzPct val="100000"/>
              <a:buFont typeface="Arial"/>
              <a:buNone/>
            </a:pPr>
            <a:r>
              <a:rPr lang="en" sz="1100" u="sng">
                <a:solidFill>
                  <a:srgbClr val="1155CC"/>
                </a:solidFill>
                <a:latin typeface="Times New Roman"/>
                <a:ea typeface="Times New Roman"/>
                <a:cs typeface="Times New Roman"/>
                <a:sym typeface="Times New Roman"/>
                <a:hlinkClick r:id="rId3"/>
              </a:rPr>
              <a:t>https://www.google.com.ph/url?sa=t&amp;rct=j&amp;q=&amp;esrc=s&amp;source=web&amp;cd=7&amp;cad=rja&amp;uact=8&amp;ved=0ahUKEwi6ibbD0PLLAhWBu5QKHR1MBV4QFgg7MAY&amp;url=http%3A%2F%2Fwww.frontline-consultants.com%2F_literature_123695%2FMWEB_-_use_of_CDM&amp;usg=AFQjCNGDP0nRzUruMFgURpSOYUpN9SJzyg&amp;bvm=bv.118443451,d.dGo</a:t>
            </a:r>
          </a:p>
          <a:p>
            <a:pPr lvl="0">
              <a:spcBef>
                <a:spcPts val="0"/>
              </a:spcBef>
              <a:buNone/>
            </a:pPr>
            <a:r>
              <a:rPr lang="en"/>
              <a:t>Ali	</a:t>
            </a:r>
          </a:p>
        </p:txBody>
      </p:sp>
      <p:sp>
        <p:nvSpPr>
          <p:cNvPr id="315" name="Shape 3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25</a:t>
            </a:fld>
            <a:endParaRPr lang="en"/>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Oversight</a:t>
            </a:r>
          </a:p>
          <a:p>
            <a:pPr lvl="0">
              <a:spcBef>
                <a:spcPts val="0"/>
              </a:spcBef>
              <a:buNone/>
            </a:pPr>
            <a:endParaRPr/>
          </a:p>
        </p:txBody>
      </p:sp>
      <p:sp>
        <p:nvSpPr>
          <p:cNvPr id="321" name="Shape 3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sz="1100">
                <a:solidFill>
                  <a:schemeClr val="dk1"/>
                </a:solidFill>
                <a:highlight>
                  <a:srgbClr val="FFFFFF"/>
                </a:highlight>
                <a:latin typeface="Times New Roman"/>
                <a:ea typeface="Times New Roman"/>
                <a:cs typeface="Times New Roman"/>
                <a:sym typeface="Times New Roman"/>
              </a:rPr>
              <a:t> </a:t>
            </a:r>
          </a:p>
          <a:p>
            <a:pPr lvl="0">
              <a:spcBef>
                <a:spcPts val="0"/>
              </a:spcBef>
              <a:buNone/>
            </a:pPr>
            <a:r>
              <a:rPr lang="en" sz="1400">
                <a:solidFill>
                  <a:schemeClr val="dk1"/>
                </a:solidFill>
                <a:highlight>
                  <a:srgbClr val="FFFFFF"/>
                </a:highlight>
                <a:latin typeface="Times New Roman"/>
                <a:ea typeface="Times New Roman"/>
                <a:cs typeface="Times New Roman"/>
                <a:sym typeface="Times New Roman"/>
              </a:rPr>
              <a:t>The project is pegged at a total of </a:t>
            </a:r>
            <a:r>
              <a:rPr lang="en" sz="1400">
                <a:solidFill>
                  <a:srgbClr val="282828"/>
                </a:solidFill>
                <a:highlight>
                  <a:srgbClr val="FFFFFF"/>
                </a:highlight>
                <a:latin typeface="Times New Roman"/>
                <a:ea typeface="Times New Roman"/>
                <a:cs typeface="Times New Roman"/>
                <a:sym typeface="Times New Roman"/>
              </a:rPr>
              <a:t>almost £6bn worth of business and the whole procurement process involves a list “relatively short,” says Armitt and were awarded to SMEs and the big companies as overseers on its performance. Example, the Businesses in London and the South East secured 50pc of the contracts and based on price, previous track record and their attitude to the values with five themes of legacy, sustainability, safety, employment and training and equality. Example, WS Atkins s one of the British biggest engineering design, have adviced Olympic Delivery Authority what to do with the construction of specifically the industrial wastelands in Stratford. (Graham Ruddick, Property &amp; Industry Correspondent, 16 July 2011</a:t>
            </a:r>
          </a:p>
          <a:p>
            <a:pPr lvl="0">
              <a:spcBef>
                <a:spcPts val="0"/>
              </a:spcBef>
              <a:buNone/>
            </a:pPr>
            <a:r>
              <a:rPr lang="en" sz="1000">
                <a:solidFill>
                  <a:schemeClr val="dk1"/>
                </a:solidFill>
                <a:latin typeface="Times New Roman"/>
                <a:ea typeface="Times New Roman"/>
                <a:cs typeface="Times New Roman"/>
                <a:sym typeface="Times New Roman"/>
              </a:rPr>
              <a:t>This can be found at:</a:t>
            </a:r>
          </a:p>
          <a:p>
            <a:pPr lvl="0">
              <a:spcBef>
                <a:spcPts val="0"/>
              </a:spcBef>
              <a:buNone/>
            </a:pPr>
            <a:r>
              <a:rPr lang="en" sz="1000" u="sng">
                <a:solidFill>
                  <a:srgbClr val="1155CC"/>
                </a:solidFill>
                <a:latin typeface="Times New Roman"/>
                <a:ea typeface="Times New Roman"/>
                <a:cs typeface="Times New Roman"/>
                <a:sym typeface="Times New Roman"/>
                <a:hlinkClick r:id="rId3"/>
              </a:rPr>
              <a:t>https://www.google.com.ph/url?sa=t&amp;rct=j&amp;q=&amp;esrc=s&amp;source=web&amp;cd=7&amp;cad=rja&amp;uact=8&amp;ved=0ahUKEwi6ibbD0PLLAhWBu5QKHR1MBV4QFgg7MAY&amp;url=http%3A%2F%2Fwww.frontline-consultants.com%2F_literature_123695%2FMWEB_-_use_of_CDM&amp;usg=AFQjCNGDP0nRzUruMFgURpSOYUpN9SJzyg&amp;bvm=bv.118443451,d.dGo</a:t>
            </a:r>
          </a:p>
          <a:p>
            <a:pPr lvl="0">
              <a:spcBef>
                <a:spcPts val="0"/>
              </a:spcBef>
              <a:buClr>
                <a:schemeClr val="dk1"/>
              </a:buClr>
              <a:buSzPct val="110000"/>
              <a:buFont typeface="Arial"/>
              <a:buNone/>
            </a:pPr>
            <a:r>
              <a:rPr lang="en"/>
              <a:t>Ali</a:t>
            </a:r>
          </a:p>
          <a:p>
            <a:pPr lvl="0">
              <a:spcBef>
                <a:spcPts val="0"/>
              </a:spcBef>
              <a:buClr>
                <a:schemeClr val="dk1"/>
              </a:buClr>
              <a:buSzPct val="110000"/>
              <a:buFont typeface="Arial"/>
              <a:buNone/>
            </a:pPr>
            <a:endParaRPr sz="1000" u="sng">
              <a:solidFill>
                <a:srgbClr val="1155CC"/>
              </a:solidFill>
              <a:highlight>
                <a:srgbClr val="FFFFFF"/>
              </a:highlight>
              <a:latin typeface="Times New Roman"/>
              <a:ea typeface="Times New Roman"/>
              <a:cs typeface="Times New Roman"/>
              <a:sym typeface="Times New Roman"/>
              <a:hlinkClick r:id="rId4"/>
            </a:endParaRPr>
          </a:p>
          <a:p>
            <a:pPr lvl="0">
              <a:spcBef>
                <a:spcPts val="0"/>
              </a:spcBef>
              <a:buNone/>
            </a:pPr>
            <a:endParaRPr sz="1000"/>
          </a:p>
        </p:txBody>
      </p:sp>
      <p:sp>
        <p:nvSpPr>
          <p:cNvPr id="322" name="Shape 3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26</a:t>
            </a:fld>
            <a:endParaRPr lang="en"/>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Oversight</a:t>
            </a:r>
          </a:p>
          <a:p>
            <a:pPr lvl="0">
              <a:spcBef>
                <a:spcPts val="0"/>
              </a:spcBef>
              <a:buNone/>
            </a:pPr>
            <a:endParaRPr/>
          </a:p>
        </p:txBody>
      </p:sp>
      <p:sp>
        <p:nvSpPr>
          <p:cNvPr id="328" name="Shape 32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100">
                <a:solidFill>
                  <a:srgbClr val="282828"/>
                </a:solidFill>
                <a:highlight>
                  <a:srgbClr val="FFFFFF"/>
                </a:highlight>
                <a:latin typeface="Times New Roman"/>
                <a:ea typeface="Times New Roman"/>
                <a:cs typeface="Times New Roman"/>
                <a:sym typeface="Times New Roman"/>
              </a:rPr>
              <a:t>http://www.telegraph.co.uk/finance/london-olympics-business/8641977/London-2012-Olympics-The-Olympic-Stadium-made-in-Britain.html)</a:t>
            </a:r>
            <a:r>
              <a:rPr lang="en" sz="1100">
                <a:solidFill>
                  <a:schemeClr val="dk1"/>
                </a:solidFill>
                <a:latin typeface="Times New Roman"/>
                <a:ea typeface="Times New Roman"/>
                <a:cs typeface="Times New Roman"/>
                <a:sym typeface="Times New Roman"/>
              </a:rPr>
              <a:t>Comparison with UK Construction Industry (p. 38)</a:t>
            </a:r>
          </a:p>
          <a:p>
            <a:pPr lvl="0">
              <a:spcBef>
                <a:spcPts val="0"/>
              </a:spcBef>
              <a:buNone/>
            </a:pPr>
            <a:r>
              <a:rPr lang="en" sz="1100" b="1">
                <a:solidFill>
                  <a:schemeClr val="dk1"/>
                </a:solidFill>
                <a:latin typeface="Times New Roman"/>
                <a:ea typeface="Times New Roman"/>
                <a:cs typeface="Times New Roman"/>
                <a:sym typeface="Times New Roman"/>
              </a:rPr>
              <a:t>Mike Webster </a:t>
            </a:r>
            <a:r>
              <a:rPr lang="en" sz="1100">
                <a:solidFill>
                  <a:schemeClr val="dk1"/>
                </a:solidFill>
                <a:latin typeface="Times New Roman"/>
                <a:ea typeface="Times New Roman"/>
                <a:cs typeface="Times New Roman"/>
                <a:sym typeface="Times New Roman"/>
              </a:rPr>
              <a:t>MSc, PhD, DIC, CEng, MICE, MIStructEDirector, Frontline Consultants, London, UK . “The use of CDM 2007 in theLondon 2012 constructionProgramme.”</a:t>
            </a:r>
          </a:p>
          <a:p>
            <a:pPr lvl="0">
              <a:spcBef>
                <a:spcPts val="0"/>
              </a:spcBef>
              <a:buNone/>
            </a:pPr>
            <a:r>
              <a:rPr lang="en" sz="1100">
                <a:solidFill>
                  <a:schemeClr val="dk1"/>
                </a:solidFill>
                <a:latin typeface="Times New Roman"/>
                <a:ea typeface="Times New Roman"/>
                <a:cs typeface="Times New Roman"/>
                <a:sym typeface="Times New Roman"/>
              </a:rPr>
              <a:t>This can be found at:</a:t>
            </a:r>
          </a:p>
          <a:p>
            <a:pPr lvl="0">
              <a:spcBef>
                <a:spcPts val="0"/>
              </a:spcBef>
              <a:buClr>
                <a:schemeClr val="dk1"/>
              </a:buClr>
              <a:buSzPct val="100000"/>
              <a:buFont typeface="Arial"/>
              <a:buNone/>
            </a:pPr>
            <a:r>
              <a:rPr lang="en" sz="1100" u="sng">
                <a:solidFill>
                  <a:srgbClr val="1155CC"/>
                </a:solidFill>
                <a:latin typeface="Times New Roman"/>
                <a:ea typeface="Times New Roman"/>
                <a:cs typeface="Times New Roman"/>
                <a:sym typeface="Times New Roman"/>
                <a:hlinkClick r:id="rId3"/>
              </a:rPr>
              <a:t>https://www.google.com.ph/url?sa=t&amp;rct=j&amp;q=&amp;esrc=s&amp;source=web&amp;cd=7&amp;cad=rja&amp;uact=8&amp;ved=0ahUKEwi6ibbD0PLLAhWBu5QKHR1MBV4QFgg7MAY&amp;url=http%3A%2F%2Fwww.frontline-consultants.com%2F_literature_123695%2FMWEB_-_use_of_CDM&amp;usg=AFQjCNGDP0nRzUruMFgURpSOYUpN9SJzyg&amp;bvm=bv.118443451,d.dGo</a:t>
            </a:r>
          </a:p>
          <a:p>
            <a:pPr lvl="0">
              <a:spcBef>
                <a:spcPts val="0"/>
              </a:spcBef>
              <a:spcAft>
                <a:spcPts val="0"/>
              </a:spcAft>
              <a:buClr>
                <a:schemeClr val="dk1"/>
              </a:buClr>
              <a:buSzPct val="100000"/>
              <a:buFont typeface="Arial"/>
              <a:buNone/>
            </a:pPr>
            <a:r>
              <a:rPr lang="en" sz="1100" b="1">
                <a:solidFill>
                  <a:schemeClr val="dk1"/>
                </a:solidFill>
                <a:highlight>
                  <a:srgbClr val="FFFFFF"/>
                </a:highlight>
                <a:latin typeface="Times New Roman"/>
                <a:ea typeface="Times New Roman"/>
                <a:cs typeface="Times New Roman"/>
                <a:sym typeface="Times New Roman"/>
              </a:rPr>
              <a:t>• How did the project structure transitioned to the “long run”?</a:t>
            </a:r>
          </a:p>
          <a:p>
            <a:pPr lvl="0">
              <a:spcBef>
                <a:spcPts val="0"/>
              </a:spcBef>
              <a:buNone/>
            </a:pPr>
            <a:r>
              <a:rPr lang="en" sz="1100">
                <a:solidFill>
                  <a:schemeClr val="dk1"/>
                </a:solidFill>
                <a:latin typeface="Times New Roman"/>
                <a:ea typeface="Times New Roman"/>
                <a:cs typeface="Times New Roman"/>
                <a:sym typeface="Times New Roman"/>
              </a:rPr>
              <a:t> </a:t>
            </a:r>
            <a:r>
              <a:rPr lang="en" sz="1100">
                <a:solidFill>
                  <a:schemeClr val="dk1"/>
                </a:solidFill>
                <a:highlight>
                  <a:srgbClr val="FFFFFF"/>
                </a:highlight>
                <a:latin typeface="Times New Roman"/>
                <a:ea typeface="Times New Roman"/>
                <a:cs typeface="Times New Roman"/>
                <a:sym typeface="Times New Roman"/>
              </a:rPr>
              <a:t>ON Page 10, Figure 5 shows the Program management process from start-up to finish. The ODA was able to deliver this on time for the Olympics in London. </a:t>
            </a:r>
          </a:p>
          <a:p>
            <a:pPr lvl="0">
              <a:spcBef>
                <a:spcPts val="0"/>
              </a:spcBef>
              <a:buNone/>
            </a:pPr>
            <a:r>
              <a:rPr lang="en" sz="1200" u="sng">
                <a:solidFill>
                  <a:srgbClr val="1155CC"/>
                </a:solidFill>
                <a:highlight>
                  <a:srgbClr val="FFFFFF"/>
                </a:highlight>
                <a:latin typeface="Times New Roman"/>
                <a:ea typeface="Times New Roman"/>
                <a:cs typeface="Times New Roman"/>
                <a:sym typeface="Times New Roman"/>
                <a:hlinkClick r:id="rId4"/>
              </a:rPr>
              <a:t>http://www.lmc.ep.usp.br/disciplinas/London-2012/cien-164-5-005.pdf</a:t>
            </a:r>
          </a:p>
          <a:p>
            <a:pPr lvl="0">
              <a:spcBef>
                <a:spcPts val="0"/>
              </a:spcBef>
              <a:buNone/>
            </a:pPr>
            <a:r>
              <a:rPr lang="en"/>
              <a:t>Ali</a:t>
            </a:r>
          </a:p>
        </p:txBody>
      </p:sp>
      <p:sp>
        <p:nvSpPr>
          <p:cNvPr id="329" name="Shape 3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27</a:t>
            </a:fld>
            <a:endParaRPr lang="en"/>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Applications for Future Events</a:t>
            </a:r>
          </a:p>
        </p:txBody>
      </p:sp>
      <p:sp>
        <p:nvSpPr>
          <p:cNvPr id="335" name="Shape 33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100" dirty="0">
                <a:solidFill>
                  <a:schemeClr val="dk1"/>
                </a:solidFill>
              </a:rPr>
              <a:t/>
            </a:r>
            <a:br>
              <a:rPr lang="en" sz="1100" dirty="0">
                <a:solidFill>
                  <a:schemeClr val="dk1"/>
                </a:solidFill>
              </a:rPr>
            </a:br>
            <a:r>
              <a:rPr lang="en" sz="1100" dirty="0">
                <a:solidFill>
                  <a:schemeClr val="dk1"/>
                </a:solidFill>
              </a:rPr>
              <a:t/>
            </a:r>
            <a:br>
              <a:rPr lang="en" sz="1100" dirty="0">
                <a:solidFill>
                  <a:schemeClr val="dk1"/>
                </a:solidFill>
              </a:rPr>
            </a:br>
            <a:r>
              <a:rPr lang="en" sz="1100" dirty="0">
                <a:solidFill>
                  <a:schemeClr val="dk1"/>
                </a:solidFill>
              </a:rPr>
              <a:t/>
            </a:r>
            <a:br>
              <a:rPr lang="en" sz="1100" dirty="0">
                <a:solidFill>
                  <a:schemeClr val="dk1"/>
                </a:solidFill>
              </a:rPr>
            </a:br>
            <a:r>
              <a:rPr lang="en" sz="1100" dirty="0">
                <a:solidFill>
                  <a:schemeClr val="dk1"/>
                </a:solidFill>
              </a:rPr>
              <a:t/>
            </a:r>
            <a:br>
              <a:rPr lang="en" sz="1100" dirty="0">
                <a:solidFill>
                  <a:schemeClr val="dk1"/>
                </a:solidFill>
              </a:rPr>
            </a:br>
            <a:endParaRPr lang="en" sz="1100" dirty="0">
              <a:solidFill>
                <a:schemeClr val="dk1"/>
              </a:solidFill>
            </a:endParaRPr>
          </a:p>
          <a:p>
            <a:pPr lvl="0">
              <a:spcBef>
                <a:spcPts val="0"/>
              </a:spcBef>
              <a:buNone/>
            </a:pPr>
            <a:endParaRPr dirty="0"/>
          </a:p>
        </p:txBody>
      </p:sp>
      <p:sp>
        <p:nvSpPr>
          <p:cNvPr id="336" name="Shape 3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28</a:t>
            </a:fld>
            <a:endParaRPr lang="en"/>
          </a:p>
        </p:txBody>
      </p:sp>
      <p:pic>
        <p:nvPicPr>
          <p:cNvPr id="337" name="Shape 337"/>
          <p:cNvPicPr preferRelativeResize="0"/>
          <p:nvPr/>
        </p:nvPicPr>
        <p:blipFill>
          <a:blip r:embed="rId3">
            <a:alphaModFix/>
          </a:blip>
          <a:stretch>
            <a:fillRect/>
          </a:stretch>
        </p:blipFill>
        <p:spPr>
          <a:xfrm>
            <a:off x="7685325" y="21272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Applications for Future Events</a:t>
            </a:r>
          </a:p>
          <a:p>
            <a:pPr lvl="0">
              <a:spcBef>
                <a:spcPts val="0"/>
              </a:spcBef>
              <a:buNone/>
            </a:pPr>
            <a:endParaRPr/>
          </a:p>
        </p:txBody>
      </p:sp>
      <p:sp>
        <p:nvSpPr>
          <p:cNvPr id="343" name="Shape 34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sz="1400" dirty="0">
              <a:solidFill>
                <a:schemeClr val="dk1"/>
              </a:solidFill>
            </a:endParaRPr>
          </a:p>
          <a:p>
            <a:pPr lvl="0">
              <a:spcBef>
                <a:spcPts val="0"/>
              </a:spcBef>
              <a:buNone/>
            </a:pPr>
            <a:endParaRPr lang="en" sz="1400" dirty="0">
              <a:solidFill>
                <a:schemeClr val="dk1"/>
              </a:solidFill>
            </a:endParaRPr>
          </a:p>
        </p:txBody>
      </p:sp>
      <p:sp>
        <p:nvSpPr>
          <p:cNvPr id="344" name="Shape 3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29</a:t>
            </a:fld>
            <a:endParaRPr lang="en"/>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9850"/>
            <a:ext cx="8520600" cy="393600"/>
          </a:xfrm>
          <a:prstGeom prst="rect">
            <a:avLst/>
          </a:prstGeom>
        </p:spPr>
        <p:txBody>
          <a:bodyPr lIns="91425" tIns="91425" rIns="91425" bIns="91425" anchor="t" anchorCtr="0">
            <a:noAutofit/>
          </a:bodyPr>
          <a:lstStyle/>
          <a:p>
            <a:pPr lvl="0">
              <a:spcBef>
                <a:spcPts val="0"/>
              </a:spcBef>
              <a:buNone/>
            </a:pPr>
            <a:endParaRPr sz="1800"/>
          </a:p>
        </p:txBody>
      </p:sp>
      <p:sp>
        <p:nvSpPr>
          <p:cNvPr id="79" name="Shape 79"/>
          <p:cNvSpPr txBox="1">
            <a:spLocks noGrp="1"/>
          </p:cNvSpPr>
          <p:nvPr>
            <p:ph type="body" idx="1"/>
          </p:nvPr>
        </p:nvSpPr>
        <p:spPr>
          <a:xfrm>
            <a:off x="102350" y="1077525"/>
            <a:ext cx="8520600" cy="3416400"/>
          </a:xfrm>
          <a:prstGeom prst="rect">
            <a:avLst/>
          </a:prstGeom>
        </p:spPr>
        <p:txBody>
          <a:bodyPr lIns="91425" tIns="91425" rIns="91425" bIns="91425" anchor="t" anchorCtr="0">
            <a:noAutofit/>
          </a:bodyPr>
          <a:lstStyle/>
          <a:p>
            <a:pPr lvl="0">
              <a:spcBef>
                <a:spcPts val="0"/>
              </a:spcBef>
              <a:buNone/>
            </a:pPr>
            <a:endParaRPr sz="1400"/>
          </a:p>
        </p:txBody>
      </p:sp>
      <p:sp>
        <p:nvSpPr>
          <p:cNvPr id="80" name="Shape 8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graphicFrame>
        <p:nvGraphicFramePr>
          <p:cNvPr id="81" name="Shape 81"/>
          <p:cNvGraphicFramePr/>
          <p:nvPr/>
        </p:nvGraphicFramePr>
        <p:xfrm>
          <a:off x="55400" y="44875"/>
          <a:ext cx="8883700" cy="5190700"/>
        </p:xfrm>
        <a:graphic>
          <a:graphicData uri="http://schemas.openxmlformats.org/drawingml/2006/table">
            <a:tbl>
              <a:tblPr>
                <a:noFill/>
                <a:tableStyleId>{F4201EDE-C08D-4BBD-996B-53BD530A6578}</a:tableStyleId>
              </a:tblPr>
              <a:tblGrid>
                <a:gridCol w="2220925"/>
                <a:gridCol w="2220925"/>
                <a:gridCol w="2220925"/>
                <a:gridCol w="2220925"/>
              </a:tblGrid>
              <a:tr h="345450">
                <a:tc>
                  <a:txBody>
                    <a:bodyPr/>
                    <a:lstStyle/>
                    <a:p>
                      <a:pPr lvl="0">
                        <a:spcBef>
                          <a:spcPts val="0"/>
                        </a:spcBef>
                        <a:buNone/>
                      </a:pPr>
                      <a:r>
                        <a:rPr lang="en" sz="1000"/>
                        <a:t>Project key phases</a:t>
                      </a:r>
                    </a:p>
                  </a:txBody>
                  <a:tcPr marL="91425" marR="91425" marT="91425" marB="91425">
                    <a:solidFill>
                      <a:srgbClr val="FFFF00"/>
                    </a:solidFill>
                  </a:tcPr>
                </a:tc>
                <a:tc>
                  <a:txBody>
                    <a:bodyPr/>
                    <a:lstStyle/>
                    <a:p>
                      <a:pPr lvl="0">
                        <a:spcBef>
                          <a:spcPts val="0"/>
                        </a:spcBef>
                        <a:buNone/>
                      </a:pPr>
                      <a:r>
                        <a:rPr lang="en" sz="1000"/>
                        <a:t>organization</a:t>
                      </a:r>
                    </a:p>
                  </a:txBody>
                  <a:tcPr marL="91425" marR="91425" marT="91425" marB="91425"/>
                </a:tc>
                <a:tc>
                  <a:txBody>
                    <a:bodyPr/>
                    <a:lstStyle/>
                    <a:p>
                      <a:pPr lvl="0">
                        <a:spcBef>
                          <a:spcPts val="0"/>
                        </a:spcBef>
                        <a:buNone/>
                      </a:pPr>
                      <a:r>
                        <a:rPr lang="en" sz="1000"/>
                        <a:t>Key dates</a:t>
                      </a:r>
                    </a:p>
                  </a:txBody>
                  <a:tcPr marL="91425" marR="91425" marT="91425" marB="91425">
                    <a:solidFill>
                      <a:srgbClr val="FFFF00"/>
                    </a:solidFill>
                  </a:tcPr>
                </a:tc>
                <a:tc>
                  <a:txBody>
                    <a:bodyPr/>
                    <a:lstStyle/>
                    <a:p>
                      <a:pPr lvl="0">
                        <a:spcBef>
                          <a:spcPts val="0"/>
                        </a:spcBef>
                        <a:buNone/>
                      </a:pPr>
                      <a:r>
                        <a:rPr lang="en" sz="1000"/>
                        <a:t>activity</a:t>
                      </a:r>
                    </a:p>
                  </a:txBody>
                  <a:tcPr marL="91425" marR="91425" marT="91425" marB="91425"/>
                </a:tc>
              </a:tr>
              <a:tr h="517300">
                <a:tc>
                  <a:txBody>
                    <a:bodyPr/>
                    <a:lstStyle/>
                    <a:p>
                      <a:pPr lvl="0">
                        <a:spcBef>
                          <a:spcPts val="0"/>
                        </a:spcBef>
                        <a:buNone/>
                      </a:pPr>
                      <a:r>
                        <a:rPr lang="en" sz="1000"/>
                        <a:t>defining</a:t>
                      </a:r>
                    </a:p>
                  </a:txBody>
                  <a:tcPr marL="91425" marR="91425" marT="91425" marB="91425"/>
                </a:tc>
                <a:tc>
                  <a:txBody>
                    <a:bodyPr/>
                    <a:lstStyle/>
                    <a:p>
                      <a:pPr lvl="0">
                        <a:spcBef>
                          <a:spcPts val="0"/>
                        </a:spcBef>
                        <a:buNone/>
                      </a:pPr>
                      <a:r>
                        <a:rPr lang="en" sz="1000"/>
                        <a:t>IOC</a:t>
                      </a:r>
                    </a:p>
                  </a:txBody>
                  <a:tcPr marL="91425" marR="91425" marT="91425" marB="91425"/>
                </a:tc>
                <a:tc>
                  <a:txBody>
                    <a:bodyPr/>
                    <a:lstStyle/>
                    <a:p>
                      <a:pPr lvl="0">
                        <a:spcBef>
                          <a:spcPts val="0"/>
                        </a:spcBef>
                        <a:buNone/>
                      </a:pPr>
                      <a:r>
                        <a:rPr lang="en" sz="1000"/>
                        <a:t>July 2005</a:t>
                      </a:r>
                    </a:p>
                  </a:txBody>
                  <a:tcPr marL="91425" marR="91425" marT="91425" marB="91425"/>
                </a:tc>
                <a:tc>
                  <a:txBody>
                    <a:bodyPr/>
                    <a:lstStyle/>
                    <a:p>
                      <a:pPr lvl="0">
                        <a:spcBef>
                          <a:spcPts val="0"/>
                        </a:spcBef>
                        <a:buNone/>
                      </a:pPr>
                      <a:r>
                        <a:rPr lang="en" sz="1000"/>
                        <a:t>-London will host  the olympic 2012</a:t>
                      </a:r>
                    </a:p>
                  </a:txBody>
                  <a:tcPr marL="91425" marR="91425" marT="91425" marB="91425"/>
                </a:tc>
              </a:tr>
              <a:tr h="875075">
                <a:tc>
                  <a:txBody>
                    <a:bodyPr/>
                    <a:lstStyle/>
                    <a:p>
                      <a:pPr lvl="0">
                        <a:spcBef>
                          <a:spcPts val="0"/>
                        </a:spcBef>
                        <a:buNone/>
                      </a:pPr>
                      <a:r>
                        <a:rPr lang="en" sz="1000"/>
                        <a:t>planing</a:t>
                      </a:r>
                    </a:p>
                  </a:txBody>
                  <a:tcPr marL="91425" marR="91425" marT="91425" marB="91425"/>
                </a:tc>
                <a:tc>
                  <a:txBody>
                    <a:bodyPr/>
                    <a:lstStyle/>
                    <a:p>
                      <a:pPr lvl="0">
                        <a:spcBef>
                          <a:spcPts val="0"/>
                        </a:spcBef>
                        <a:buNone/>
                      </a:pPr>
                      <a:r>
                        <a:rPr lang="en" sz="1000"/>
                        <a:t>ODA</a:t>
                      </a:r>
                    </a:p>
                  </a:txBody>
                  <a:tcPr marL="91425" marR="91425" marT="91425" marB="91425"/>
                </a:tc>
                <a:tc>
                  <a:txBody>
                    <a:bodyPr/>
                    <a:lstStyle/>
                    <a:p>
                      <a:pPr lvl="0">
                        <a:spcBef>
                          <a:spcPts val="0"/>
                        </a:spcBef>
                        <a:buNone/>
                      </a:pPr>
                      <a:r>
                        <a:rPr lang="en" sz="1000"/>
                        <a:t>2006-2007</a:t>
                      </a:r>
                    </a:p>
                  </a:txBody>
                  <a:tcPr marL="91425" marR="91425" marT="91425" marB="91425"/>
                </a:tc>
                <a:tc>
                  <a:txBody>
                    <a:bodyPr/>
                    <a:lstStyle/>
                    <a:p>
                      <a:pPr lvl="0">
                        <a:spcBef>
                          <a:spcPts val="0"/>
                        </a:spcBef>
                        <a:buNone/>
                      </a:pPr>
                      <a:r>
                        <a:rPr lang="en" sz="1000"/>
                        <a:t>-planning&amp;land assembely</a:t>
                      </a:r>
                    </a:p>
                    <a:p>
                      <a:pPr lvl="0">
                        <a:spcBef>
                          <a:spcPts val="0"/>
                        </a:spcBef>
                        <a:buNone/>
                      </a:pPr>
                      <a:r>
                        <a:rPr lang="en" sz="1000"/>
                        <a:t>-site was given to ODA</a:t>
                      </a:r>
                    </a:p>
                    <a:p>
                      <a:pPr lvl="0">
                        <a:spcBef>
                          <a:spcPts val="0"/>
                        </a:spcBef>
                        <a:buNone/>
                      </a:pPr>
                      <a:r>
                        <a:rPr lang="en" sz="1000"/>
                        <a:t>-planning application submitted to GLA for approval</a:t>
                      </a:r>
                    </a:p>
                    <a:p>
                      <a:pPr lvl="0">
                        <a:spcBef>
                          <a:spcPts val="0"/>
                        </a:spcBef>
                        <a:buNone/>
                      </a:pPr>
                      <a:r>
                        <a:rPr lang="en" sz="1000"/>
                        <a:t>-in 2007 full plan published</a:t>
                      </a:r>
                    </a:p>
                  </a:txBody>
                  <a:tcPr marL="91425" marR="91425" marT="91425" marB="91425"/>
                </a:tc>
              </a:tr>
              <a:tr h="607750">
                <a:tc>
                  <a:txBody>
                    <a:bodyPr/>
                    <a:lstStyle/>
                    <a:p>
                      <a:pPr lvl="0">
                        <a:spcBef>
                          <a:spcPts val="0"/>
                        </a:spcBef>
                        <a:buNone/>
                      </a:pPr>
                      <a:r>
                        <a:rPr lang="en" sz="1000"/>
                        <a:t>Planning- executing</a:t>
                      </a:r>
                    </a:p>
                  </a:txBody>
                  <a:tcPr marL="91425" marR="91425" marT="91425" marB="91425"/>
                </a:tc>
                <a:tc>
                  <a:txBody>
                    <a:bodyPr/>
                    <a:lstStyle/>
                    <a:p>
                      <a:pPr lvl="0">
                        <a:spcBef>
                          <a:spcPts val="0"/>
                        </a:spcBef>
                        <a:buNone/>
                      </a:pPr>
                      <a:r>
                        <a:rPr lang="en" sz="1000"/>
                        <a:t>ODA</a:t>
                      </a:r>
                    </a:p>
                  </a:txBody>
                  <a:tcPr marL="91425" marR="91425" marT="91425" marB="91425"/>
                </a:tc>
                <a:tc>
                  <a:txBody>
                    <a:bodyPr/>
                    <a:lstStyle/>
                    <a:p>
                      <a:pPr lvl="0">
                        <a:spcBef>
                          <a:spcPts val="0"/>
                        </a:spcBef>
                        <a:buNone/>
                      </a:pPr>
                      <a:r>
                        <a:rPr lang="en" sz="1000"/>
                        <a:t>2008</a:t>
                      </a:r>
                    </a:p>
                  </a:txBody>
                  <a:tcPr marL="91425" marR="91425" marT="91425" marB="91425"/>
                </a:tc>
                <a:tc>
                  <a:txBody>
                    <a:bodyPr/>
                    <a:lstStyle/>
                    <a:p>
                      <a:pPr lvl="0">
                        <a:spcBef>
                          <a:spcPts val="0"/>
                        </a:spcBef>
                        <a:buNone/>
                      </a:pPr>
                      <a:r>
                        <a:rPr lang="en" sz="1000"/>
                        <a:t>-Beijing games</a:t>
                      </a:r>
                    </a:p>
                    <a:p>
                      <a:pPr lvl="0">
                        <a:spcBef>
                          <a:spcPts val="0"/>
                        </a:spcBef>
                        <a:buNone/>
                      </a:pPr>
                      <a:r>
                        <a:rPr lang="en" sz="1000"/>
                        <a:t>-demolish,dig,design</a:t>
                      </a:r>
                    </a:p>
                    <a:p>
                      <a:pPr lvl="0">
                        <a:spcBef>
                          <a:spcPts val="0"/>
                        </a:spcBef>
                        <a:buNone/>
                      </a:pPr>
                      <a:r>
                        <a:rPr lang="en" sz="1000"/>
                        <a:t>-prepare site for built</a:t>
                      </a:r>
                    </a:p>
                  </a:txBody>
                  <a:tcPr marL="91425" marR="91425" marT="91425" marB="91425"/>
                </a:tc>
              </a:tr>
              <a:tr h="463050">
                <a:tc>
                  <a:txBody>
                    <a:bodyPr/>
                    <a:lstStyle/>
                    <a:p>
                      <a:pPr lvl="0">
                        <a:spcBef>
                          <a:spcPts val="0"/>
                        </a:spcBef>
                        <a:buNone/>
                      </a:pPr>
                      <a:r>
                        <a:rPr lang="en" sz="1000"/>
                        <a:t>planning-executing</a:t>
                      </a:r>
                    </a:p>
                  </a:txBody>
                  <a:tcPr marL="91425" marR="91425" marT="91425" marB="91425"/>
                </a:tc>
                <a:tc>
                  <a:txBody>
                    <a:bodyPr/>
                    <a:lstStyle/>
                    <a:p>
                      <a:pPr lvl="0">
                        <a:spcBef>
                          <a:spcPts val="0"/>
                        </a:spcBef>
                        <a:buNone/>
                      </a:pPr>
                      <a:r>
                        <a:rPr lang="en" sz="1000"/>
                        <a:t>ODA</a:t>
                      </a:r>
                    </a:p>
                  </a:txBody>
                  <a:tcPr marL="91425" marR="91425" marT="91425" marB="91425"/>
                </a:tc>
                <a:tc>
                  <a:txBody>
                    <a:bodyPr/>
                    <a:lstStyle/>
                    <a:p>
                      <a:pPr lvl="0">
                        <a:spcBef>
                          <a:spcPts val="0"/>
                        </a:spcBef>
                        <a:buNone/>
                      </a:pPr>
                      <a:r>
                        <a:rPr lang="en" sz="1000"/>
                        <a:t>2009</a:t>
                      </a:r>
                    </a:p>
                  </a:txBody>
                  <a:tcPr marL="91425" marR="91425" marT="91425" marB="91425"/>
                </a:tc>
                <a:tc>
                  <a:txBody>
                    <a:bodyPr/>
                    <a:lstStyle/>
                    <a:p>
                      <a:pPr lvl="0">
                        <a:spcBef>
                          <a:spcPts val="0"/>
                        </a:spcBef>
                        <a:buNone/>
                      </a:pPr>
                      <a:r>
                        <a:rPr lang="en" sz="1000"/>
                        <a:t>-big built foundation</a:t>
                      </a:r>
                    </a:p>
                    <a:p>
                      <a:pPr lvl="0">
                        <a:spcBef>
                          <a:spcPts val="0"/>
                        </a:spcBef>
                        <a:buNone/>
                      </a:pPr>
                      <a:r>
                        <a:rPr lang="en" sz="1000"/>
                        <a:t>-prepare for construction</a:t>
                      </a:r>
                    </a:p>
                  </a:txBody>
                  <a:tcPr marL="91425" marR="91425" marT="91425" marB="91425"/>
                </a:tc>
              </a:tr>
              <a:tr h="318325">
                <a:tc>
                  <a:txBody>
                    <a:bodyPr/>
                    <a:lstStyle/>
                    <a:p>
                      <a:pPr lvl="0">
                        <a:spcBef>
                          <a:spcPts val="0"/>
                        </a:spcBef>
                        <a:buNone/>
                      </a:pPr>
                      <a:r>
                        <a:rPr lang="en" sz="1000"/>
                        <a:t>executing</a:t>
                      </a:r>
                    </a:p>
                  </a:txBody>
                  <a:tcPr marL="91425" marR="91425" marT="91425" marB="91425"/>
                </a:tc>
                <a:tc>
                  <a:txBody>
                    <a:bodyPr/>
                    <a:lstStyle/>
                    <a:p>
                      <a:pPr lvl="0">
                        <a:spcBef>
                          <a:spcPts val="0"/>
                        </a:spcBef>
                        <a:buNone/>
                      </a:pPr>
                      <a:r>
                        <a:rPr lang="en" sz="1000"/>
                        <a:t>ODA</a:t>
                      </a:r>
                    </a:p>
                  </a:txBody>
                  <a:tcPr marL="91425" marR="91425" marT="91425" marB="91425"/>
                </a:tc>
                <a:tc>
                  <a:txBody>
                    <a:bodyPr/>
                    <a:lstStyle/>
                    <a:p>
                      <a:pPr lvl="0">
                        <a:spcBef>
                          <a:spcPts val="0"/>
                        </a:spcBef>
                        <a:buNone/>
                      </a:pPr>
                      <a:r>
                        <a:rPr lang="en" sz="1000"/>
                        <a:t>2010</a:t>
                      </a:r>
                    </a:p>
                  </a:txBody>
                  <a:tcPr marL="91425" marR="91425" marT="91425" marB="91425"/>
                </a:tc>
                <a:tc>
                  <a:txBody>
                    <a:bodyPr/>
                    <a:lstStyle/>
                    <a:p>
                      <a:pPr lvl="0">
                        <a:spcBef>
                          <a:spcPts val="0"/>
                        </a:spcBef>
                        <a:buNone/>
                      </a:pPr>
                      <a:r>
                        <a:rPr lang="en" sz="1000"/>
                        <a:t>-big built structure</a:t>
                      </a:r>
                    </a:p>
                  </a:txBody>
                  <a:tcPr marL="91425" marR="91425" marT="91425" marB="91425"/>
                </a:tc>
              </a:tr>
              <a:tr h="463050">
                <a:tc>
                  <a:txBody>
                    <a:bodyPr/>
                    <a:lstStyle/>
                    <a:p>
                      <a:pPr lvl="0">
                        <a:spcBef>
                          <a:spcPts val="0"/>
                        </a:spcBef>
                        <a:buNone/>
                      </a:pPr>
                      <a:r>
                        <a:rPr lang="en" sz="1000"/>
                        <a:t>executing-closing</a:t>
                      </a:r>
                    </a:p>
                  </a:txBody>
                  <a:tcPr marL="91425" marR="91425" marT="91425" marB="91425"/>
                </a:tc>
                <a:tc>
                  <a:txBody>
                    <a:bodyPr/>
                    <a:lstStyle/>
                    <a:p>
                      <a:pPr lvl="0">
                        <a:spcBef>
                          <a:spcPts val="0"/>
                        </a:spcBef>
                        <a:buNone/>
                      </a:pPr>
                      <a:r>
                        <a:rPr lang="en" sz="1000"/>
                        <a:t>ODA</a:t>
                      </a:r>
                    </a:p>
                  </a:txBody>
                  <a:tcPr marL="91425" marR="91425" marT="91425" marB="91425"/>
                </a:tc>
                <a:tc>
                  <a:txBody>
                    <a:bodyPr/>
                    <a:lstStyle/>
                    <a:p>
                      <a:pPr lvl="0">
                        <a:spcBef>
                          <a:spcPts val="0"/>
                        </a:spcBef>
                        <a:buNone/>
                      </a:pPr>
                      <a:r>
                        <a:rPr lang="en" sz="1000"/>
                        <a:t>2011</a:t>
                      </a:r>
                    </a:p>
                  </a:txBody>
                  <a:tcPr marL="91425" marR="91425" marT="91425" marB="91425"/>
                </a:tc>
                <a:tc>
                  <a:txBody>
                    <a:bodyPr/>
                    <a:lstStyle/>
                    <a:p>
                      <a:pPr lvl="0">
                        <a:spcBef>
                          <a:spcPts val="0"/>
                        </a:spcBef>
                        <a:buNone/>
                      </a:pPr>
                      <a:r>
                        <a:rPr lang="en" sz="1000"/>
                        <a:t>-big built completion</a:t>
                      </a:r>
                    </a:p>
                    <a:p>
                      <a:pPr lvl="0">
                        <a:spcBef>
                          <a:spcPts val="0"/>
                        </a:spcBef>
                        <a:buNone/>
                      </a:pPr>
                      <a:r>
                        <a:rPr lang="en" sz="1000"/>
                        <a:t>-ticket sales</a:t>
                      </a:r>
                    </a:p>
                  </a:txBody>
                  <a:tcPr marL="91425" marR="91425" marT="91425" marB="91425"/>
                </a:tc>
              </a:tr>
              <a:tr h="607750">
                <a:tc>
                  <a:txBody>
                    <a:bodyPr/>
                    <a:lstStyle/>
                    <a:p>
                      <a:pPr lvl="0">
                        <a:spcBef>
                          <a:spcPts val="0"/>
                        </a:spcBef>
                        <a:buNone/>
                      </a:pPr>
                      <a:r>
                        <a:rPr lang="en" sz="1000"/>
                        <a:t>closing</a:t>
                      </a:r>
                    </a:p>
                  </a:txBody>
                  <a:tcPr marL="91425" marR="91425" marT="91425" marB="91425"/>
                </a:tc>
                <a:tc>
                  <a:txBody>
                    <a:bodyPr/>
                    <a:lstStyle/>
                    <a:p>
                      <a:pPr lvl="0">
                        <a:spcBef>
                          <a:spcPts val="0"/>
                        </a:spcBef>
                        <a:buNone/>
                      </a:pPr>
                      <a:r>
                        <a:rPr lang="en" sz="1000"/>
                        <a:t>London Organising Committee of Olympic and Paralympic Games (LOCOG)</a:t>
                      </a:r>
                    </a:p>
                  </a:txBody>
                  <a:tcPr marL="91425" marR="91425" marT="91425" marB="91425"/>
                </a:tc>
                <a:tc>
                  <a:txBody>
                    <a:bodyPr/>
                    <a:lstStyle/>
                    <a:p>
                      <a:pPr lvl="0">
                        <a:spcBef>
                          <a:spcPts val="0"/>
                        </a:spcBef>
                        <a:buNone/>
                      </a:pPr>
                      <a:r>
                        <a:rPr lang="en" sz="1000"/>
                        <a:t>2012</a:t>
                      </a:r>
                    </a:p>
                  </a:txBody>
                  <a:tcPr marL="91425" marR="91425" marT="91425" marB="91425"/>
                </a:tc>
                <a:tc>
                  <a:txBody>
                    <a:bodyPr/>
                    <a:lstStyle/>
                    <a:p>
                      <a:pPr lvl="0">
                        <a:spcBef>
                          <a:spcPts val="0"/>
                        </a:spcBef>
                        <a:buNone/>
                      </a:pPr>
                      <a:r>
                        <a:rPr lang="en" sz="1000"/>
                        <a:t>13 months before game start LOCOG to test.</a:t>
                      </a:r>
                    </a:p>
                  </a:txBody>
                  <a:tcPr marL="91425" marR="91425" marT="91425" marB="91425"/>
                </a:tc>
              </a:tr>
              <a:tr h="708600">
                <a:tc>
                  <a:txBody>
                    <a:bodyPr/>
                    <a:lstStyle/>
                    <a:p>
                      <a:pPr lvl="0">
                        <a:spcBef>
                          <a:spcPts val="0"/>
                        </a:spcBef>
                        <a:buNone/>
                      </a:pPr>
                      <a:r>
                        <a:rPr lang="en" sz="1000"/>
                        <a:t>closing</a:t>
                      </a:r>
                    </a:p>
                  </a:txBody>
                  <a:tcPr marL="91425" marR="91425" marT="91425" marB="91425"/>
                </a:tc>
                <a:tc>
                  <a:txBody>
                    <a:bodyPr/>
                    <a:lstStyle/>
                    <a:p>
                      <a:pPr lvl="0">
                        <a:spcBef>
                          <a:spcPts val="0"/>
                        </a:spcBef>
                        <a:buNone/>
                      </a:pPr>
                      <a:r>
                        <a:rPr lang="en" sz="1000"/>
                        <a:t>Olympic Park Legacy Company</a:t>
                      </a:r>
                    </a:p>
                  </a:txBody>
                  <a:tcPr marL="91425" marR="91425" marT="91425" marB="91425"/>
                </a:tc>
                <a:tc>
                  <a:txBody>
                    <a:bodyPr/>
                    <a:lstStyle/>
                    <a:p>
                      <a:pPr lvl="0">
                        <a:spcBef>
                          <a:spcPts val="0"/>
                        </a:spcBef>
                        <a:buNone/>
                      </a:pPr>
                      <a:r>
                        <a:rPr lang="en" sz="1000"/>
                        <a:t>2012 onward</a:t>
                      </a:r>
                    </a:p>
                  </a:txBody>
                  <a:tcPr marL="91425" marR="91425" marT="91425" marB="91425"/>
                </a:tc>
                <a:tc>
                  <a:txBody>
                    <a:bodyPr/>
                    <a:lstStyle/>
                    <a:p>
                      <a:pPr lvl="0">
                        <a:spcBef>
                          <a:spcPts val="0"/>
                        </a:spcBef>
                        <a:buNone/>
                      </a:pPr>
                      <a:r>
                        <a:rPr lang="en" sz="1000"/>
                        <a:t>-conversion of olympic park  and venues to permanent legacy configuration</a:t>
                      </a:r>
                    </a:p>
                    <a:p>
                      <a:pPr lvl="0">
                        <a:spcBef>
                          <a:spcPts val="0"/>
                        </a:spcBef>
                        <a:buNone/>
                      </a:pPr>
                      <a:r>
                        <a:rPr lang="en" sz="1000"/>
                        <a:t>-re-opening the park to public</a:t>
                      </a:r>
                    </a:p>
                  </a:txBody>
                  <a:tcPr marL="91425" marR="91425" marT="91425" marB="91425"/>
                </a:tc>
              </a:tr>
            </a:tbl>
          </a:graphicData>
        </a:graphic>
      </p:graphicFrame>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Applications for Future Events</a:t>
            </a:r>
          </a:p>
          <a:p>
            <a:pPr lvl="0">
              <a:spcBef>
                <a:spcPts val="0"/>
              </a:spcBef>
              <a:buClr>
                <a:schemeClr val="dk1"/>
              </a:buClr>
              <a:buSzPct val="39285"/>
              <a:buFont typeface="Arial"/>
              <a:buNone/>
            </a:pPr>
            <a:endParaRPr/>
          </a:p>
          <a:p>
            <a:pPr lvl="0">
              <a:spcBef>
                <a:spcPts val="0"/>
              </a:spcBef>
              <a:buNone/>
            </a:pPr>
            <a:endParaRPr/>
          </a:p>
        </p:txBody>
      </p:sp>
      <p:sp>
        <p:nvSpPr>
          <p:cNvPr id="350" name="Shape 35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78571"/>
              <a:buFont typeface="Arial"/>
              <a:buNone/>
            </a:pPr>
            <a:endParaRPr lang="en" sz="1400" dirty="0">
              <a:solidFill>
                <a:schemeClr val="dk1"/>
              </a:solidFill>
            </a:endParaRPr>
          </a:p>
          <a:p>
            <a:pPr lvl="0">
              <a:spcBef>
                <a:spcPts val="0"/>
              </a:spcBef>
              <a:buClr>
                <a:schemeClr val="dk1"/>
              </a:buClr>
              <a:buSzPct val="100000"/>
              <a:buFont typeface="Arial"/>
              <a:buNone/>
            </a:pPr>
            <a:r>
              <a:rPr lang="en" sz="1100" dirty="0">
                <a:solidFill>
                  <a:schemeClr val="dk1"/>
                </a:solidFill>
              </a:rPr>
              <a:t> </a:t>
            </a:r>
          </a:p>
          <a:p>
            <a:pPr lvl="0">
              <a:spcBef>
                <a:spcPts val="0"/>
              </a:spcBef>
              <a:buNone/>
            </a:pPr>
            <a:endParaRPr dirty="0"/>
          </a:p>
        </p:txBody>
      </p:sp>
      <p:sp>
        <p:nvSpPr>
          <p:cNvPr id="351" name="Shape 3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30</a:t>
            </a:fld>
            <a:endParaRPr lang="en"/>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356875" y="485425"/>
            <a:ext cx="8520600" cy="572700"/>
          </a:xfrm>
          <a:prstGeom prst="rect">
            <a:avLst/>
          </a:prstGeom>
        </p:spPr>
        <p:txBody>
          <a:bodyPr lIns="91425" tIns="91425" rIns="91425" bIns="91425" anchor="t" anchorCtr="0">
            <a:noAutofit/>
          </a:bodyPr>
          <a:lstStyle/>
          <a:p>
            <a:pPr lvl="0">
              <a:spcBef>
                <a:spcPts val="0"/>
              </a:spcBef>
              <a:buNone/>
            </a:pPr>
            <a:r>
              <a:rPr lang="en"/>
              <a:t>References:</a:t>
            </a:r>
          </a:p>
        </p:txBody>
      </p:sp>
      <p:sp>
        <p:nvSpPr>
          <p:cNvPr id="357" name="Shape 35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100000"/>
              <a:buFont typeface="Arial"/>
              <a:buNone/>
            </a:pPr>
            <a:r>
              <a:rPr lang="en" sz="1100" u="sng">
                <a:solidFill>
                  <a:schemeClr val="accent5"/>
                </a:solidFill>
                <a:hlinkClick r:id="rId3"/>
              </a:rPr>
              <a:t>https://moodle.csun.edu/pluginfile.php/3456044/mod_resource/content/1/Article%204.pdf</a:t>
            </a:r>
          </a:p>
          <a:p>
            <a:pPr lvl="0" rtl="0">
              <a:lnSpc>
                <a:spcPct val="100000"/>
              </a:lnSpc>
              <a:spcBef>
                <a:spcPts val="0"/>
              </a:spcBef>
              <a:spcAft>
                <a:spcPts val="0"/>
              </a:spcAft>
              <a:buNone/>
            </a:pPr>
            <a:r>
              <a:rPr lang="en" sz="1100" u="sng">
                <a:solidFill>
                  <a:schemeClr val="hlink"/>
                </a:solidFill>
                <a:hlinkClick r:id="rId4"/>
              </a:rPr>
              <a:t>http://learninglegacy.independent.gov.uk/documents/pdfs/programme-organisation-and-project-management/425751-ll-prog-management-tagged.pdf</a:t>
            </a:r>
          </a:p>
          <a:p>
            <a:pPr lvl="0" rtl="0">
              <a:lnSpc>
                <a:spcPct val="100000"/>
              </a:lnSpc>
              <a:spcBef>
                <a:spcPts val="0"/>
              </a:spcBef>
              <a:spcAft>
                <a:spcPts val="0"/>
              </a:spcAft>
              <a:buNone/>
            </a:pPr>
            <a:endParaRPr sz="1100">
              <a:solidFill>
                <a:schemeClr val="dk1"/>
              </a:solidFill>
            </a:endParaRPr>
          </a:p>
          <a:p>
            <a:pPr lvl="0" rtl="0">
              <a:spcBef>
                <a:spcPts val="0"/>
              </a:spcBef>
              <a:buNone/>
            </a:pPr>
            <a:r>
              <a:rPr lang="en" sz="1100">
                <a:solidFill>
                  <a:schemeClr val="accent5"/>
                </a:solidFill>
                <a:hlinkClick r:id="rId5"/>
              </a:rPr>
              <a:t>http://www.olympic.org/Documents/Reports/Official%20Past%20Games%20Reports/Summer/ENG/2012-RO-S-London_V3_enpdf</a:t>
            </a:r>
          </a:p>
          <a:p>
            <a:pPr lvl="0" rtl="0">
              <a:spcBef>
                <a:spcPts val="0"/>
              </a:spcBef>
              <a:spcAft>
                <a:spcPts val="0"/>
              </a:spcAft>
              <a:buNone/>
            </a:pPr>
            <a:r>
              <a:rPr lang="en" sz="1100" u="sng">
                <a:solidFill>
                  <a:srgbClr val="0000FF"/>
                </a:solidFill>
                <a:latin typeface="Cambria"/>
                <a:ea typeface="Cambria"/>
                <a:cs typeface="Cambria"/>
                <a:sym typeface="Cambria"/>
                <a:hlinkClick r:id="rId6"/>
              </a:rPr>
              <a:t>ttps://www.gov.uk/government/uploads/system/uploads/attachment_data/file/414658/London_2012_Olympics_0315.pdf</a:t>
            </a:r>
          </a:p>
          <a:p>
            <a:pPr lvl="0" rtl="0">
              <a:lnSpc>
                <a:spcPct val="100000"/>
              </a:lnSpc>
              <a:spcBef>
                <a:spcPts val="0"/>
              </a:spcBef>
              <a:spcAft>
                <a:spcPts val="0"/>
              </a:spcAft>
              <a:buClr>
                <a:schemeClr val="dk1"/>
              </a:buClr>
              <a:buSzPct val="100000"/>
              <a:buFont typeface="Arial"/>
              <a:buNone/>
            </a:pPr>
            <a:endParaRPr sz="1100">
              <a:solidFill>
                <a:schemeClr val="dk1"/>
              </a:solidFill>
            </a:endParaRPr>
          </a:p>
          <a:p>
            <a:pPr lvl="0" rtl="0">
              <a:spcBef>
                <a:spcPts val="0"/>
              </a:spcBef>
              <a:buClr>
                <a:schemeClr val="dk1"/>
              </a:buClr>
              <a:buSzPct val="78571"/>
              <a:buFont typeface="Arial"/>
              <a:buNone/>
            </a:pPr>
            <a:r>
              <a:rPr lang="en" sz="1400"/>
              <a:t>http://www.telegraph.co.uk/sport/olympics/9627757/London-2012-Olympic-Games-comes-in-at-377m-under-budget-government-announces.html</a:t>
            </a:r>
          </a:p>
          <a:p>
            <a:pPr lvl="0" rtl="0">
              <a:spcBef>
                <a:spcPts val="0"/>
              </a:spcBef>
              <a:buNone/>
            </a:pPr>
            <a:r>
              <a:rPr lang="en" sz="1050" u="sng">
                <a:solidFill>
                  <a:schemeClr val="hlink"/>
                </a:solidFill>
                <a:hlinkClick r:id="rId7"/>
              </a:rPr>
              <a:t>http://www.telegraph.co.uk/sport/olympics/9627757/London-2012-Olympic-Games-comes-in-at-377m-under-budget-government-announces.html</a:t>
            </a:r>
          </a:p>
          <a:p>
            <a:pPr lvl="0" rtl="0">
              <a:spcBef>
                <a:spcPts val="0"/>
              </a:spcBef>
              <a:buNone/>
            </a:pPr>
            <a:r>
              <a:rPr lang="en" sz="1100">
                <a:solidFill>
                  <a:schemeClr val="accent5"/>
                </a:solidFill>
                <a:hlinkClick r:id="rId8"/>
              </a:rPr>
              <a:t>https://www.gov.uk/government/uploads/system/uploads/attachment_data/file/224038/pb13977-sustainable-procurement-construction.PDF</a:t>
            </a:r>
          </a:p>
          <a:p>
            <a:pPr lvl="0" rtl="0">
              <a:spcBef>
                <a:spcPts val="0"/>
              </a:spcBef>
              <a:buNone/>
            </a:pPr>
            <a:endParaRPr sz="1100">
              <a:solidFill>
                <a:schemeClr val="accent5"/>
              </a:solidFill>
              <a:hlinkClick r:id="rId8"/>
            </a:endParaRPr>
          </a:p>
          <a:p>
            <a:pPr lvl="0" rtl="0">
              <a:spcBef>
                <a:spcPts val="0"/>
              </a:spcBef>
              <a:buClr>
                <a:schemeClr val="dk1"/>
              </a:buClr>
              <a:buSzPct val="100000"/>
              <a:buFont typeface="Arial"/>
              <a:buNone/>
            </a:pPr>
            <a:endParaRPr sz="1050">
              <a:solidFill>
                <a:srgbClr val="282828"/>
              </a:solidFill>
            </a:endParaRPr>
          </a:p>
          <a:p>
            <a:pPr lvl="0">
              <a:spcBef>
                <a:spcPts val="0"/>
              </a:spcBef>
              <a:buNone/>
            </a:pPr>
            <a:endParaRPr/>
          </a:p>
        </p:txBody>
      </p:sp>
      <p:sp>
        <p:nvSpPr>
          <p:cNvPr id="358" name="Shape 3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31</a:t>
            </a:fld>
            <a:endParaRPr lang="en"/>
          </a:p>
        </p:txBody>
      </p:sp>
      <p:pic>
        <p:nvPicPr>
          <p:cNvPr id="359" name="Shape 359"/>
          <p:cNvPicPr preferRelativeResize="0"/>
          <p:nvPr/>
        </p:nvPicPr>
        <p:blipFill>
          <a:blip r:embed="rId9">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References:</a:t>
            </a:r>
          </a:p>
        </p:txBody>
      </p:sp>
      <p:sp>
        <p:nvSpPr>
          <p:cNvPr id="365" name="Shape 3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endParaRPr/>
          </a:p>
          <a:p>
            <a:pPr lvl="0" rtl="0">
              <a:spcBef>
                <a:spcPts val="0"/>
              </a:spcBef>
              <a:buClr>
                <a:schemeClr val="dk1"/>
              </a:buClr>
              <a:buSzPct val="100000"/>
              <a:buFont typeface="Arial"/>
              <a:buNone/>
            </a:pPr>
            <a:r>
              <a:rPr lang="en" sz="1100">
                <a:solidFill>
                  <a:schemeClr val="accent5"/>
                </a:solidFill>
                <a:hlinkClick r:id="rId3"/>
              </a:rPr>
              <a:t>ttp://www.olympic.org/Documents/Reports/Official%20Past%20Games%20Reports/Summer/ENG/2012-RO-S-London_V3_en.pdf</a:t>
            </a:r>
          </a:p>
          <a:p>
            <a:pPr lvl="0">
              <a:spcBef>
                <a:spcPts val="0"/>
              </a:spcBef>
              <a:buClr>
                <a:schemeClr val="dk1"/>
              </a:buClr>
              <a:buSzPct val="100000"/>
              <a:buFont typeface="Arial"/>
              <a:buNone/>
            </a:pPr>
            <a:r>
              <a:rPr lang="en" sz="1100">
                <a:solidFill>
                  <a:schemeClr val="accent5"/>
                </a:solidFill>
                <a:hlinkClick r:id="rId4"/>
              </a:rPr>
              <a:t>http://www.olympic.org/ioc-governance-organising-committees</a:t>
            </a:r>
          </a:p>
          <a:p>
            <a:pPr lvl="0">
              <a:lnSpc>
                <a:spcPct val="200000"/>
              </a:lnSpc>
              <a:spcBef>
                <a:spcPts val="0"/>
              </a:spcBef>
              <a:spcAft>
                <a:spcPts val="0"/>
              </a:spcAft>
              <a:buClr>
                <a:schemeClr val="dk1"/>
              </a:buClr>
              <a:buSzPct val="91666"/>
              <a:buFont typeface="Arial"/>
              <a:buNone/>
            </a:pPr>
            <a:r>
              <a:rPr lang="en" sz="1200">
                <a:solidFill>
                  <a:schemeClr val="dk1"/>
                </a:solidFill>
                <a:highlight>
                  <a:srgbClr val="FFFFFF"/>
                </a:highlight>
                <a:latin typeface="Times New Roman"/>
                <a:ea typeface="Times New Roman"/>
                <a:cs typeface="Times New Roman"/>
                <a:sym typeface="Times New Roman"/>
              </a:rPr>
              <a:t>Davies, Andrew, and Ian Mackenzie. "Project complexity and systems integration: Constructing the London 2012 Olympics and Paralympics Games." </a:t>
            </a:r>
            <a:r>
              <a:rPr lang="en" sz="1200" i="1">
                <a:solidFill>
                  <a:schemeClr val="dk1"/>
                </a:solidFill>
                <a:highlight>
                  <a:srgbClr val="FFFFFF"/>
                </a:highlight>
                <a:latin typeface="Times New Roman"/>
                <a:ea typeface="Times New Roman"/>
                <a:cs typeface="Times New Roman"/>
                <a:sym typeface="Times New Roman"/>
              </a:rPr>
              <a:t>International Journal of Project Management</a:t>
            </a:r>
            <a:r>
              <a:rPr lang="en" sz="1200">
                <a:solidFill>
                  <a:schemeClr val="dk1"/>
                </a:solidFill>
                <a:highlight>
                  <a:srgbClr val="FFFFFF"/>
                </a:highlight>
                <a:latin typeface="Times New Roman"/>
                <a:ea typeface="Times New Roman"/>
                <a:cs typeface="Times New Roman"/>
                <a:sym typeface="Times New Roman"/>
              </a:rPr>
              <a:t> 32.5 (2014): 773-790.</a:t>
            </a:r>
          </a:p>
          <a:p>
            <a:pPr lvl="0">
              <a:lnSpc>
                <a:spcPct val="200000"/>
              </a:lnSpc>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Goetsch, David L., and Stanley B. Davis. </a:t>
            </a:r>
            <a:r>
              <a:rPr lang="en" sz="1200" i="1">
                <a:solidFill>
                  <a:schemeClr val="dk1"/>
                </a:solidFill>
                <a:latin typeface="Times New Roman"/>
                <a:ea typeface="Times New Roman"/>
                <a:cs typeface="Times New Roman"/>
                <a:sym typeface="Times New Roman"/>
              </a:rPr>
              <a:t>Quality management for organizational excellence</a:t>
            </a:r>
            <a:r>
              <a:rPr lang="en" sz="1200">
                <a:solidFill>
                  <a:schemeClr val="dk1"/>
                </a:solidFill>
                <a:latin typeface="Times New Roman"/>
                <a:ea typeface="Times New Roman"/>
                <a:cs typeface="Times New Roman"/>
                <a:sym typeface="Times New Roman"/>
              </a:rPr>
              <a:t>. pearson, 2014.</a:t>
            </a:r>
          </a:p>
          <a:p>
            <a:pPr lvl="0">
              <a:lnSpc>
                <a:spcPct val="200000"/>
              </a:lnSpc>
              <a:spcBef>
                <a:spcPts val="0"/>
              </a:spcBef>
              <a:spcAft>
                <a:spcPts val="0"/>
              </a:spcAft>
              <a:buClr>
                <a:schemeClr val="dk1"/>
              </a:buClr>
              <a:buSzPct val="91666"/>
              <a:buFont typeface="Arial"/>
              <a:buNone/>
            </a:pPr>
            <a:r>
              <a:rPr lang="en" sz="1200">
                <a:solidFill>
                  <a:schemeClr val="dk1"/>
                </a:solidFill>
                <a:highlight>
                  <a:srgbClr val="FFFFFF"/>
                </a:highlight>
                <a:latin typeface="Times New Roman"/>
                <a:ea typeface="Times New Roman"/>
                <a:cs typeface="Times New Roman"/>
                <a:sym typeface="Times New Roman"/>
              </a:rPr>
              <a:t>Hollensen, Svend. </a:t>
            </a:r>
            <a:r>
              <a:rPr lang="en" sz="1200" i="1">
                <a:solidFill>
                  <a:schemeClr val="dk1"/>
                </a:solidFill>
                <a:highlight>
                  <a:srgbClr val="FFFFFF"/>
                </a:highlight>
                <a:latin typeface="Times New Roman"/>
                <a:ea typeface="Times New Roman"/>
                <a:cs typeface="Times New Roman"/>
                <a:sym typeface="Times New Roman"/>
              </a:rPr>
              <a:t>Marketing management: A relationship approach</a:t>
            </a:r>
            <a:r>
              <a:rPr lang="en" sz="1200">
                <a:solidFill>
                  <a:schemeClr val="dk1"/>
                </a:solidFill>
                <a:highlight>
                  <a:srgbClr val="FFFFFF"/>
                </a:highlight>
                <a:latin typeface="Times New Roman"/>
                <a:ea typeface="Times New Roman"/>
                <a:cs typeface="Times New Roman"/>
                <a:sym typeface="Times New Roman"/>
              </a:rPr>
              <a:t>. Pearson Education, 2015.</a:t>
            </a:r>
          </a:p>
          <a:p>
            <a:pPr lvl="0">
              <a:lnSpc>
                <a:spcPct val="200000"/>
              </a:lnSpc>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Kerzner, Harold R. </a:t>
            </a:r>
            <a:r>
              <a:rPr lang="en" sz="1200" i="1">
                <a:solidFill>
                  <a:schemeClr val="dk1"/>
                </a:solidFill>
                <a:latin typeface="Times New Roman"/>
                <a:ea typeface="Times New Roman"/>
                <a:cs typeface="Times New Roman"/>
                <a:sym typeface="Times New Roman"/>
              </a:rPr>
              <a:t>Project management: a systems approach to planning, scheduling, and controlling</a:t>
            </a:r>
            <a:r>
              <a:rPr lang="en" sz="1200">
                <a:solidFill>
                  <a:schemeClr val="dk1"/>
                </a:solidFill>
                <a:latin typeface="Times New Roman"/>
                <a:ea typeface="Times New Roman"/>
                <a:cs typeface="Times New Roman"/>
                <a:sym typeface="Times New Roman"/>
              </a:rPr>
              <a:t>. John Wiley &amp; Sons, 2013.</a:t>
            </a:r>
          </a:p>
          <a:p>
            <a:pPr lvl="0">
              <a:lnSpc>
                <a:spcPct val="200000"/>
              </a:lnSpc>
              <a:spcBef>
                <a:spcPts val="0"/>
              </a:spcBef>
              <a:spcAft>
                <a:spcPts val="0"/>
              </a:spcAft>
              <a:buClr>
                <a:schemeClr val="dk1"/>
              </a:buClr>
              <a:buSzPct val="91666"/>
              <a:buFont typeface="Arial"/>
              <a:buNone/>
            </a:pPr>
            <a:r>
              <a:rPr lang="en" sz="1200">
                <a:solidFill>
                  <a:schemeClr val="dk1"/>
                </a:solidFill>
                <a:latin typeface="Times New Roman"/>
                <a:ea typeface="Times New Roman"/>
                <a:cs typeface="Times New Roman"/>
                <a:sym typeface="Times New Roman"/>
              </a:rPr>
              <a:t> </a:t>
            </a:r>
          </a:p>
          <a:p>
            <a:pPr lvl="0" rtl="0">
              <a:spcBef>
                <a:spcPts val="0"/>
              </a:spcBef>
              <a:buClr>
                <a:schemeClr val="dk1"/>
              </a:buClr>
              <a:buSzPct val="61111"/>
              <a:buFont typeface="Arial"/>
              <a:buNone/>
            </a:pPr>
            <a:endParaRPr>
              <a:hlinkClick r:id="rId4"/>
            </a:endParaRPr>
          </a:p>
          <a:p>
            <a:pPr lvl="0">
              <a:spcBef>
                <a:spcPts val="0"/>
              </a:spcBef>
              <a:buNone/>
            </a:pPr>
            <a:endParaRPr/>
          </a:p>
        </p:txBody>
      </p:sp>
      <p:sp>
        <p:nvSpPr>
          <p:cNvPr id="366" name="Shape 3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32</a:t>
            </a:fld>
            <a:endParaRPr lang="en"/>
          </a:p>
        </p:txBody>
      </p:sp>
      <p:pic>
        <p:nvPicPr>
          <p:cNvPr id="367" name="Shape 367"/>
          <p:cNvPicPr preferRelativeResize="0"/>
          <p:nvPr/>
        </p:nvPicPr>
        <p:blipFill>
          <a:blip r:embed="rId5">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Introduction- Key elements of the project</a:t>
            </a:r>
          </a:p>
        </p:txBody>
      </p:sp>
      <p:sp>
        <p:nvSpPr>
          <p:cNvPr id="87" name="Shape 8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solidFill>
                  <a:schemeClr val="dk1"/>
                </a:solidFill>
              </a:rPr>
              <a:t>scope:</a:t>
            </a:r>
          </a:p>
          <a:p>
            <a:pPr lvl="0" rtl="0">
              <a:spcBef>
                <a:spcPts val="0"/>
              </a:spcBef>
              <a:buNone/>
            </a:pPr>
            <a:r>
              <a:rPr lang="en">
                <a:solidFill>
                  <a:schemeClr val="dk1"/>
                </a:solidFill>
              </a:rPr>
              <a:t>They try to deliver 29 venues, facilities, infrastructure and transport for </a:t>
            </a:r>
            <a:r>
              <a:rPr lang="en">
                <a:solidFill>
                  <a:srgbClr val="4A4A4A"/>
                </a:solidFill>
              </a:rPr>
              <a:t>26 Olympic sports </a:t>
            </a:r>
            <a:r>
              <a:rPr lang="en">
                <a:solidFill>
                  <a:srgbClr val="333333"/>
                </a:solidFill>
              </a:rPr>
              <a:t>(from 27 July to 12 August 2012) </a:t>
            </a:r>
            <a:r>
              <a:rPr lang="en">
                <a:solidFill>
                  <a:srgbClr val="4A4A4A"/>
                </a:solidFill>
              </a:rPr>
              <a:t>and</a:t>
            </a:r>
            <a:r>
              <a:rPr lang="en">
                <a:solidFill>
                  <a:schemeClr val="dk1"/>
                </a:solidFill>
              </a:rPr>
              <a:t> </a:t>
            </a:r>
            <a:r>
              <a:rPr lang="en">
                <a:solidFill>
                  <a:srgbClr val="4A4A4A"/>
                </a:solidFill>
              </a:rPr>
              <a:t>21 Paralympic sports </a:t>
            </a:r>
            <a:r>
              <a:rPr lang="en">
                <a:solidFill>
                  <a:srgbClr val="333333"/>
                </a:solidFill>
              </a:rPr>
              <a:t>(29 August to 9 September 2012) </a:t>
            </a:r>
            <a:r>
              <a:rPr lang="en">
                <a:solidFill>
                  <a:srgbClr val="4A4A4A"/>
                </a:solidFill>
              </a:rPr>
              <a:t>with</a:t>
            </a:r>
            <a:r>
              <a:rPr lang="en">
                <a:solidFill>
                  <a:srgbClr val="333333"/>
                </a:solidFill>
              </a:rPr>
              <a:t> </a:t>
            </a:r>
            <a:r>
              <a:rPr lang="en">
                <a:solidFill>
                  <a:srgbClr val="333333"/>
                </a:solidFill>
                <a:latin typeface="Georgia"/>
                <a:ea typeface="Georgia"/>
                <a:cs typeface="Georgia"/>
                <a:sym typeface="Georgia"/>
              </a:rPr>
              <a:t>£9.28bn </a:t>
            </a:r>
            <a:r>
              <a:rPr lang="en">
                <a:solidFill>
                  <a:schemeClr val="dk1"/>
                </a:solidFill>
              </a:rPr>
              <a:t>and to leave a lasting legacy.</a:t>
            </a:r>
          </a:p>
          <a:p>
            <a:pPr lvl="0" rtl="0">
              <a:spcBef>
                <a:spcPts val="0"/>
              </a:spcBef>
              <a:buNone/>
            </a:pPr>
            <a:r>
              <a:rPr lang="en">
                <a:solidFill>
                  <a:schemeClr val="dk1"/>
                </a:solidFill>
              </a:rPr>
              <a:t>cost:</a:t>
            </a:r>
          </a:p>
          <a:p>
            <a:pPr lvl="0" rtl="0">
              <a:lnSpc>
                <a:spcPct val="163636"/>
              </a:lnSpc>
              <a:spcBef>
                <a:spcPts val="0"/>
              </a:spcBef>
              <a:spcAft>
                <a:spcPts val="0"/>
              </a:spcAft>
              <a:buClr>
                <a:schemeClr val="dk1"/>
              </a:buClr>
              <a:buSzPct val="61111"/>
              <a:buFont typeface="Arial"/>
              <a:buNone/>
            </a:pPr>
            <a:r>
              <a:rPr lang="en">
                <a:solidFill>
                  <a:srgbClr val="333333"/>
                </a:solidFill>
                <a:latin typeface="Georgia"/>
                <a:ea typeface="Georgia"/>
                <a:cs typeface="Georgia"/>
                <a:sym typeface="Georgia"/>
              </a:rPr>
              <a:t>The final cost of the Games would be £8.921bn against an overall original budget of £9.28</a:t>
            </a:r>
          </a:p>
          <a:p>
            <a:pPr lvl="0" rtl="0">
              <a:lnSpc>
                <a:spcPct val="163636"/>
              </a:lnSpc>
              <a:spcBef>
                <a:spcPts val="0"/>
              </a:spcBef>
              <a:spcAft>
                <a:spcPts val="0"/>
              </a:spcAft>
              <a:buClr>
                <a:schemeClr val="dk1"/>
              </a:buClr>
              <a:buSzPct val="61111"/>
              <a:buFont typeface="Arial"/>
              <a:buNone/>
            </a:pPr>
            <a:endParaRPr>
              <a:solidFill>
                <a:srgbClr val="333333"/>
              </a:solidFill>
              <a:latin typeface="Georgia"/>
              <a:ea typeface="Georgia"/>
              <a:cs typeface="Georgia"/>
              <a:sym typeface="Georgia"/>
            </a:endParaRPr>
          </a:p>
          <a:p>
            <a:pPr lvl="0" rtl="0">
              <a:lnSpc>
                <a:spcPct val="163636"/>
              </a:lnSpc>
              <a:spcBef>
                <a:spcPts val="0"/>
              </a:spcBef>
              <a:spcAft>
                <a:spcPts val="0"/>
              </a:spcAft>
              <a:buClr>
                <a:schemeClr val="dk1"/>
              </a:buClr>
              <a:buSzPct val="61111"/>
              <a:buFont typeface="Arial"/>
              <a:buNone/>
            </a:pPr>
            <a:endParaRPr>
              <a:solidFill>
                <a:srgbClr val="333333"/>
              </a:solidFill>
              <a:latin typeface="Georgia"/>
              <a:ea typeface="Georgia"/>
              <a:cs typeface="Georgia"/>
              <a:sym typeface="Georgia"/>
            </a:endParaRPr>
          </a:p>
          <a:p>
            <a:pPr lvl="0" rtl="0">
              <a:lnSpc>
                <a:spcPct val="163636"/>
              </a:lnSpc>
              <a:spcBef>
                <a:spcPts val="0"/>
              </a:spcBef>
              <a:spcAft>
                <a:spcPts val="0"/>
              </a:spcAft>
              <a:buClr>
                <a:schemeClr val="dk1"/>
              </a:buClr>
              <a:buSzPct val="61111"/>
              <a:buFont typeface="Arial"/>
              <a:buNone/>
            </a:pPr>
            <a:endParaRPr>
              <a:solidFill>
                <a:srgbClr val="333333"/>
              </a:solidFill>
              <a:latin typeface="Georgia"/>
              <a:ea typeface="Georgia"/>
              <a:cs typeface="Georgia"/>
              <a:sym typeface="Georgia"/>
            </a:endParaRPr>
          </a:p>
          <a:p>
            <a:pPr lvl="0" rtl="0">
              <a:lnSpc>
                <a:spcPct val="163636"/>
              </a:lnSpc>
              <a:spcBef>
                <a:spcPts val="0"/>
              </a:spcBef>
              <a:spcAft>
                <a:spcPts val="0"/>
              </a:spcAft>
              <a:buClr>
                <a:schemeClr val="dk1"/>
              </a:buClr>
              <a:buSzPct val="61111"/>
              <a:buFont typeface="Arial"/>
              <a:buNone/>
            </a:pPr>
            <a:r>
              <a:rPr lang="en">
                <a:solidFill>
                  <a:srgbClr val="333333"/>
                </a:solidFill>
                <a:latin typeface="Georgia"/>
                <a:ea typeface="Georgia"/>
                <a:cs typeface="Georgia"/>
                <a:sym typeface="Georgia"/>
              </a:rPr>
              <a:t>Sources:</a:t>
            </a:r>
          </a:p>
          <a:p>
            <a:pPr lvl="0" rtl="0">
              <a:lnSpc>
                <a:spcPct val="163636"/>
              </a:lnSpc>
              <a:spcBef>
                <a:spcPts val="0"/>
              </a:spcBef>
              <a:spcAft>
                <a:spcPts val="0"/>
              </a:spcAft>
              <a:buClr>
                <a:schemeClr val="dk1"/>
              </a:buClr>
              <a:buSzPct val="68750"/>
              <a:buFont typeface="Arial"/>
              <a:buNone/>
            </a:pPr>
            <a:r>
              <a:rPr lang="en" sz="1600">
                <a:solidFill>
                  <a:srgbClr val="4A4A4A"/>
                </a:solidFill>
              </a:rPr>
              <a:t> </a:t>
            </a:r>
          </a:p>
          <a:p>
            <a:pPr lvl="0" rtl="0">
              <a:lnSpc>
                <a:spcPct val="163636"/>
              </a:lnSpc>
              <a:spcBef>
                <a:spcPts val="0"/>
              </a:spcBef>
              <a:spcAft>
                <a:spcPts val="0"/>
              </a:spcAft>
              <a:buClr>
                <a:schemeClr val="dk1"/>
              </a:buClr>
              <a:buSzPct val="100000"/>
              <a:buFont typeface="Arial"/>
              <a:buNone/>
            </a:pPr>
            <a:r>
              <a:rPr lang="en" sz="1100" u="sng">
                <a:solidFill>
                  <a:schemeClr val="hlink"/>
                </a:solidFill>
                <a:hlinkClick r:id="rId3"/>
              </a:rPr>
              <a:t>http://www.slideshare.net/russoswaldo/london-2012-case-studie-proyect-management-case-44057333</a:t>
            </a:r>
          </a:p>
          <a:p>
            <a:pPr lvl="0" rtl="0">
              <a:lnSpc>
                <a:spcPct val="163636"/>
              </a:lnSpc>
              <a:spcBef>
                <a:spcPts val="0"/>
              </a:spcBef>
              <a:spcAft>
                <a:spcPts val="0"/>
              </a:spcAft>
              <a:buClr>
                <a:schemeClr val="dk1"/>
              </a:buClr>
              <a:buSzPct val="100000"/>
              <a:buFont typeface="Arial"/>
              <a:buNone/>
            </a:pPr>
            <a:r>
              <a:rPr lang="en" sz="1100" u="sng">
                <a:solidFill>
                  <a:schemeClr val="hlink"/>
                </a:solidFill>
                <a:hlinkClick r:id="rId4"/>
              </a:rPr>
              <a:t>http://populous.com/project/london-2012/</a:t>
            </a:r>
          </a:p>
          <a:p>
            <a:pPr lvl="0" rtl="0">
              <a:lnSpc>
                <a:spcPct val="163636"/>
              </a:lnSpc>
              <a:spcBef>
                <a:spcPts val="0"/>
              </a:spcBef>
              <a:spcAft>
                <a:spcPts val="0"/>
              </a:spcAft>
              <a:buClr>
                <a:schemeClr val="dk1"/>
              </a:buClr>
              <a:buSzPct val="68750"/>
              <a:buFont typeface="Arial"/>
              <a:buNone/>
            </a:pPr>
            <a:r>
              <a:rPr lang="en" sz="1600">
                <a:solidFill>
                  <a:schemeClr val="dk1"/>
                </a:solidFill>
              </a:rPr>
              <a:t> </a:t>
            </a:r>
          </a:p>
          <a:p>
            <a:pPr lvl="0" rtl="0">
              <a:lnSpc>
                <a:spcPct val="163636"/>
              </a:lnSpc>
              <a:spcBef>
                <a:spcPts val="0"/>
              </a:spcBef>
              <a:spcAft>
                <a:spcPts val="0"/>
              </a:spcAft>
              <a:buClr>
                <a:schemeClr val="dk1"/>
              </a:buClr>
              <a:buSzPct val="68750"/>
              <a:buFont typeface="Arial"/>
              <a:buNone/>
            </a:pPr>
            <a:r>
              <a:rPr lang="en" sz="1600" u="sng">
                <a:solidFill>
                  <a:schemeClr val="hlink"/>
                </a:solidFill>
                <a:hlinkClick r:id="rId5"/>
              </a:rPr>
              <a:t>http://www.designbuild-network.com/projects/2012olympic-park/</a:t>
            </a:r>
          </a:p>
          <a:p>
            <a:pPr lvl="0" rtl="0">
              <a:spcBef>
                <a:spcPts val="0"/>
              </a:spcBef>
              <a:buClr>
                <a:schemeClr val="dk1"/>
              </a:buClr>
              <a:buSzPct val="68750"/>
              <a:buFont typeface="Arial"/>
              <a:buNone/>
            </a:pPr>
            <a:r>
              <a:rPr lang="en" sz="1600" u="sng">
                <a:solidFill>
                  <a:schemeClr val="hlink"/>
                </a:solidFill>
                <a:hlinkClick r:id="rId6"/>
              </a:rPr>
              <a:t>http://www.theguardian.com/sport/2012/oct/23/london-2012-olympics-cost-total</a:t>
            </a:r>
          </a:p>
          <a:p>
            <a:pPr lvl="0" rtl="0">
              <a:lnSpc>
                <a:spcPct val="163636"/>
              </a:lnSpc>
              <a:spcBef>
                <a:spcPts val="0"/>
              </a:spcBef>
              <a:spcAft>
                <a:spcPts val="0"/>
              </a:spcAft>
              <a:buClr>
                <a:schemeClr val="dk1"/>
              </a:buClr>
              <a:buSzPct val="78571"/>
              <a:buFont typeface="Arial"/>
              <a:buNone/>
            </a:pPr>
            <a:r>
              <a:rPr lang="en" sz="1350" u="sng">
                <a:solidFill>
                  <a:schemeClr val="hlink"/>
                </a:solidFill>
                <a:highlight>
                  <a:srgbClr val="FFFFFF"/>
                </a:highlight>
                <a:latin typeface="Georgia"/>
                <a:ea typeface="Georgia"/>
                <a:cs typeface="Georgia"/>
                <a:sym typeface="Georgia"/>
                <a:hlinkClick r:id="rId7"/>
              </a:rPr>
              <a:t>http://www.bbc.com/sport/olympics/20041426</a:t>
            </a:r>
          </a:p>
          <a:p>
            <a:pPr lvl="0" rtl="0">
              <a:lnSpc>
                <a:spcPct val="163636"/>
              </a:lnSpc>
              <a:spcBef>
                <a:spcPts val="0"/>
              </a:spcBef>
              <a:spcAft>
                <a:spcPts val="0"/>
              </a:spcAft>
              <a:buClr>
                <a:schemeClr val="dk1"/>
              </a:buClr>
              <a:buSzPct val="68750"/>
              <a:buFont typeface="Arial"/>
              <a:buNone/>
            </a:pPr>
            <a:endParaRPr sz="1600" u="sng">
              <a:solidFill>
                <a:schemeClr val="hlink"/>
              </a:solidFill>
              <a:hlinkClick r:id="rId4"/>
            </a:endParaRPr>
          </a:p>
          <a:p>
            <a:pPr lvl="0" rtl="0">
              <a:lnSpc>
                <a:spcPct val="163636"/>
              </a:lnSpc>
              <a:spcBef>
                <a:spcPts val="0"/>
              </a:spcBef>
              <a:spcAft>
                <a:spcPts val="0"/>
              </a:spcAft>
              <a:buClr>
                <a:schemeClr val="dk1"/>
              </a:buClr>
              <a:buSzPct val="61111"/>
              <a:buFont typeface="Arial"/>
              <a:buNone/>
            </a:pPr>
            <a:endParaRPr/>
          </a:p>
          <a:p>
            <a:pPr lvl="0" rtl="0">
              <a:lnSpc>
                <a:spcPct val="163636"/>
              </a:lnSpc>
              <a:spcBef>
                <a:spcPts val="0"/>
              </a:spcBef>
              <a:spcAft>
                <a:spcPts val="0"/>
              </a:spcAft>
              <a:buClr>
                <a:schemeClr val="dk1"/>
              </a:buClr>
              <a:buSzPct val="61111"/>
              <a:buFont typeface="Arial"/>
              <a:buNone/>
            </a:pPr>
            <a:endParaRPr>
              <a:hlinkClick r:id="rId3"/>
            </a:endParaRPr>
          </a:p>
          <a:p>
            <a:pPr lvl="0">
              <a:lnSpc>
                <a:spcPct val="163636"/>
              </a:lnSpc>
              <a:spcBef>
                <a:spcPts val="0"/>
              </a:spcBef>
              <a:spcAft>
                <a:spcPts val="0"/>
              </a:spcAft>
              <a:buClr>
                <a:schemeClr val="dk1"/>
              </a:buClr>
              <a:buSzPct val="91666"/>
              <a:buFont typeface="Arial"/>
              <a:buNone/>
            </a:pPr>
            <a:endParaRPr sz="1200">
              <a:solidFill>
                <a:srgbClr val="333333"/>
              </a:solidFill>
              <a:highlight>
                <a:srgbClr val="FFE7AF"/>
              </a:highlight>
            </a:endParaRPr>
          </a:p>
        </p:txBody>
      </p:sp>
      <p:sp>
        <p:nvSpPr>
          <p:cNvPr id="88" name="Shape 8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pic>
        <p:nvPicPr>
          <p:cNvPr id="89" name="Shape 89"/>
          <p:cNvPicPr preferRelativeResize="0"/>
          <p:nvPr/>
        </p:nvPicPr>
        <p:blipFill>
          <a:blip r:embed="rId8">
            <a:alphaModFix/>
          </a:blip>
          <a:stretch>
            <a:fillRect/>
          </a:stretch>
        </p:blipFill>
        <p:spPr>
          <a:xfrm>
            <a:off x="7356200" y="148175"/>
            <a:ext cx="1116249" cy="1141399"/>
          </a:xfrm>
          <a:prstGeom prst="rect">
            <a:avLst/>
          </a:prstGeom>
          <a:noFill/>
          <a:ln>
            <a:noFill/>
          </a:ln>
        </p:spPr>
      </p:pic>
      <p:sp>
        <p:nvSpPr>
          <p:cNvPr id="90" name="Shape 90"/>
          <p:cNvSpPr txBox="1"/>
          <p:nvPr/>
        </p:nvSpPr>
        <p:spPr>
          <a:xfrm>
            <a:off x="0" y="0"/>
            <a:ext cx="3000000" cy="30000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91" name="Shape 91"/>
          <p:cNvSpPr txBox="1"/>
          <p:nvPr/>
        </p:nvSpPr>
        <p:spPr>
          <a:xfrm>
            <a:off x="59800" y="0"/>
            <a:ext cx="3000000" cy="3000000"/>
          </a:xfrm>
          <a:prstGeom prst="rect">
            <a:avLst/>
          </a:prstGeom>
          <a:noFill/>
          <a:ln>
            <a:noFill/>
          </a:ln>
        </p:spPr>
        <p:txBody>
          <a:bodyPr lIns="91425" tIns="91425" rIns="91425" bIns="91425" anchor="ctr" anchorCtr="0">
            <a:noAutofit/>
          </a:bodyPr>
          <a:lstStyle/>
          <a:p>
            <a:pPr lvl="0" rtl="0">
              <a:spcBef>
                <a:spcPts val="0"/>
              </a:spcBef>
              <a:buNone/>
            </a:pPr>
            <a:endParaRPr sz="1100" u="sng">
              <a:solidFill>
                <a:schemeClr val="hlink"/>
              </a:solidFill>
              <a:hlinkClick r:id="rId4"/>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Introduction: Key Elements of the Project</a:t>
            </a:r>
          </a:p>
          <a:p>
            <a:pPr lvl="0">
              <a:spcBef>
                <a:spcPts val="0"/>
              </a:spcBef>
              <a:buClr>
                <a:schemeClr val="dk1"/>
              </a:buClr>
              <a:buSzPct val="39285"/>
              <a:buFont typeface="Arial"/>
              <a:buNone/>
            </a:pPr>
            <a:endParaRP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45833"/>
              <a:buFont typeface="Arial"/>
              <a:buNone/>
            </a:pPr>
            <a:r>
              <a:rPr lang="en" sz="2400">
                <a:solidFill>
                  <a:schemeClr val="dk1"/>
                </a:solidFill>
              </a:rPr>
              <a:t>Complexity challenges:</a:t>
            </a:r>
          </a:p>
          <a:p>
            <a:pPr lvl="0">
              <a:lnSpc>
                <a:spcPct val="100000"/>
              </a:lnSpc>
              <a:spcBef>
                <a:spcPts val="0"/>
              </a:spcBef>
              <a:spcAft>
                <a:spcPts val="0"/>
              </a:spcAft>
              <a:buClr>
                <a:schemeClr val="dk1"/>
              </a:buClr>
              <a:buSzPct val="45833"/>
              <a:buFont typeface="Arial"/>
              <a:buNone/>
            </a:pPr>
            <a:endParaRPr sz="2400">
              <a:solidFill>
                <a:schemeClr val="dk1"/>
              </a:solidFill>
            </a:endParaRPr>
          </a:p>
          <a:p>
            <a:pPr lvl="0">
              <a:spcBef>
                <a:spcPts val="0"/>
              </a:spcBef>
              <a:buClr>
                <a:schemeClr val="dk1"/>
              </a:buClr>
              <a:buSzPct val="61111"/>
              <a:buFont typeface="Arial"/>
              <a:buNone/>
            </a:pPr>
            <a:r>
              <a:rPr lang="en"/>
              <a:t>.construction program</a:t>
            </a:r>
          </a:p>
          <a:p>
            <a:pPr lvl="0">
              <a:spcBef>
                <a:spcPts val="0"/>
              </a:spcBef>
              <a:buClr>
                <a:schemeClr val="dk1"/>
              </a:buClr>
              <a:buSzPct val="68750"/>
              <a:buFont typeface="Arial"/>
              <a:buNone/>
            </a:pPr>
            <a:r>
              <a:rPr lang="en" sz="1600"/>
              <a:t>. engaging with stakeholders and institutional interests associated with the programme </a:t>
            </a:r>
          </a:p>
          <a:p>
            <a:pPr lvl="0">
              <a:spcBef>
                <a:spcPts val="0"/>
              </a:spcBef>
              <a:buClr>
                <a:schemeClr val="dk1"/>
              </a:buClr>
              <a:buSzPct val="68750"/>
              <a:buFont typeface="Arial"/>
              <a:buNone/>
            </a:pPr>
            <a:r>
              <a:rPr lang="en" sz="1600"/>
              <a:t>. working with security</a:t>
            </a:r>
          </a:p>
          <a:p>
            <a:pPr lvl="0">
              <a:spcBef>
                <a:spcPts val="0"/>
              </a:spcBef>
              <a:buClr>
                <a:schemeClr val="dk1"/>
              </a:buClr>
              <a:buSzPct val="68750"/>
              <a:buFont typeface="Arial"/>
              <a:buNone/>
            </a:pPr>
            <a:r>
              <a:rPr lang="en" sz="1600"/>
              <a:t>. attracting people with experience, skills and knowledge needed </a:t>
            </a:r>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r>
              <a:rPr lang="en" sz="1600"/>
              <a:t>Source:</a:t>
            </a:r>
            <a:r>
              <a:rPr lang="en" sz="1200">
                <a:solidFill>
                  <a:schemeClr val="dk1"/>
                </a:solidFill>
              </a:rPr>
              <a:t> </a:t>
            </a:r>
          </a:p>
          <a:p>
            <a:pPr lvl="0">
              <a:spcBef>
                <a:spcPts val="0"/>
              </a:spcBef>
              <a:spcAft>
                <a:spcPts val="0"/>
              </a:spcAft>
              <a:buClr>
                <a:schemeClr val="dk1"/>
              </a:buClr>
              <a:buSzPct val="100000"/>
              <a:buFont typeface="Arial"/>
              <a:buNone/>
            </a:pPr>
            <a:r>
              <a:rPr lang="en" sz="1100">
                <a:solidFill>
                  <a:schemeClr val="dk1"/>
                </a:solidFill>
              </a:rPr>
              <a:t> </a:t>
            </a:r>
          </a:p>
          <a:p>
            <a:pPr lvl="0">
              <a:spcBef>
                <a:spcPts val="0"/>
              </a:spcBef>
              <a:spcAft>
                <a:spcPts val="0"/>
              </a:spcAft>
              <a:buClr>
                <a:schemeClr val="dk1"/>
              </a:buClr>
              <a:buSzPct val="100000"/>
              <a:buFont typeface="Arial"/>
              <a:buNone/>
            </a:pPr>
            <a:r>
              <a:rPr lang="en" sz="1100" u="sng">
                <a:solidFill>
                  <a:srgbClr val="0097A7"/>
                </a:solidFill>
                <a:hlinkClick r:id="rId3"/>
              </a:rPr>
              <a:t>https://moodle.csun.edu/pluginfile.php/3456044/mod_resource/content/1/Article%204.pdf</a:t>
            </a:r>
          </a:p>
          <a:p>
            <a:pPr lvl="0">
              <a:spcBef>
                <a:spcPts val="0"/>
              </a:spcBef>
              <a:spcAft>
                <a:spcPts val="0"/>
              </a:spcAft>
              <a:buClr>
                <a:schemeClr val="dk1"/>
              </a:buClr>
              <a:buSzPct val="100000"/>
              <a:buFont typeface="Arial"/>
              <a:buNone/>
            </a:pPr>
            <a:r>
              <a:rPr lang="en" sz="1100" u="sng">
                <a:solidFill>
                  <a:srgbClr val="0097A7"/>
                </a:solidFill>
                <a:hlinkClick r:id="rId4"/>
              </a:rPr>
              <a:t>http://learninglegacy.independent.gov.uk/documents/pdfs/programme-organisation-and-project-management/425751-ll-prog-management-tagged.pdf</a:t>
            </a:r>
          </a:p>
          <a:p>
            <a:pPr lvl="0">
              <a:spcBef>
                <a:spcPts val="0"/>
              </a:spcBef>
              <a:spcAft>
                <a:spcPts val="0"/>
              </a:spcAft>
              <a:buClr>
                <a:schemeClr val="dk1"/>
              </a:buClr>
              <a:buSzPct val="100000"/>
              <a:buFont typeface="Arial"/>
              <a:buNone/>
            </a:pPr>
            <a:r>
              <a:rPr lang="en" sz="1100">
                <a:solidFill>
                  <a:schemeClr val="dk1"/>
                </a:solidFill>
              </a:rPr>
              <a:t> </a:t>
            </a:r>
          </a:p>
          <a:p>
            <a:pPr lvl="0">
              <a:spcBef>
                <a:spcPts val="0"/>
              </a:spcBef>
              <a:spcAft>
                <a:spcPts val="0"/>
              </a:spcAft>
              <a:buClr>
                <a:schemeClr val="dk1"/>
              </a:buClr>
              <a:buSzPct val="100000"/>
              <a:buFont typeface="Arial"/>
              <a:buNone/>
            </a:pPr>
            <a:r>
              <a:rPr lang="en" sz="1100" u="sng">
                <a:solidFill>
                  <a:schemeClr val="hlink"/>
                </a:solidFill>
                <a:hlinkClick r:id="rId5"/>
              </a:rPr>
              <a:t>http://www.olympic.org/Documents/Games_London_2012/London_Reports/LOCOG_18month_Report_Sept2012.pdf</a:t>
            </a:r>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a:p>
            <a:pPr lvl="0">
              <a:spcBef>
                <a:spcPts val="0"/>
              </a:spcBef>
              <a:buClr>
                <a:schemeClr val="dk1"/>
              </a:buClr>
              <a:buSzPct val="68750"/>
              <a:buFont typeface="Arial"/>
              <a:buNone/>
            </a:pPr>
            <a:endParaRPr sz="1600"/>
          </a:p>
        </p:txBody>
      </p:sp>
      <p:sp>
        <p:nvSpPr>
          <p:cNvPr id="98" name="Shape 9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pic>
        <p:nvPicPr>
          <p:cNvPr id="99" name="Shape 99"/>
          <p:cNvPicPr preferRelativeResize="0"/>
          <p:nvPr/>
        </p:nvPicPr>
        <p:blipFill>
          <a:blip r:embed="rId6">
            <a:alphaModFix/>
          </a:blip>
          <a:stretch>
            <a:fillRect/>
          </a:stretch>
        </p:blipFill>
        <p:spPr>
          <a:xfrm>
            <a:off x="7356200" y="148175"/>
            <a:ext cx="1116249" cy="1141399"/>
          </a:xfrm>
          <a:prstGeom prst="rect">
            <a:avLst/>
          </a:prstGeom>
          <a:noFill/>
          <a:ln>
            <a:noFill/>
          </a:ln>
        </p:spPr>
      </p:pic>
      <p:sp>
        <p:nvSpPr>
          <p:cNvPr id="100" name="Shape 100"/>
          <p:cNvSpPr txBox="1"/>
          <p:nvPr/>
        </p:nvSpPr>
        <p:spPr>
          <a:xfrm>
            <a:off x="0" y="0"/>
            <a:ext cx="3000000" cy="30000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 sz="1200">
                <a:solidFill>
                  <a:schemeClr val="dk1"/>
                </a:solidFill>
              </a:rPr>
              <a:t> </a:t>
            </a:r>
          </a:p>
          <a:p>
            <a:pPr lvl="0" rtl="0">
              <a:lnSpc>
                <a:spcPct val="115000"/>
              </a:lnSpc>
              <a:spcBef>
                <a:spcPts val="0"/>
              </a:spcBef>
              <a:buNone/>
            </a:pPr>
            <a:endParaRPr sz="1100" u="sng">
              <a:solidFill>
                <a:schemeClr val="hlink"/>
              </a:solidFill>
              <a:hlinkClick r:id="rId5"/>
            </a:endParaRPr>
          </a:p>
        </p:txBody>
      </p:sp>
      <p:sp>
        <p:nvSpPr>
          <p:cNvPr id="101" name="Shape 101"/>
          <p:cNvSpPr txBox="1"/>
          <p:nvPr/>
        </p:nvSpPr>
        <p:spPr>
          <a:xfrm>
            <a:off x="152400" y="152400"/>
            <a:ext cx="3000000" cy="30000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 sz="1200">
                <a:solidFill>
                  <a:schemeClr val="dk1"/>
                </a:solidFill>
              </a:rPr>
              <a:t> </a:t>
            </a:r>
          </a:p>
          <a:p>
            <a:pPr lvl="0" rtl="0">
              <a:lnSpc>
                <a:spcPct val="115000"/>
              </a:lnSpc>
              <a:spcBef>
                <a:spcPts val="0"/>
              </a:spcBef>
              <a:buNone/>
            </a:pPr>
            <a:r>
              <a:rPr lang="en" sz="1100">
                <a:solidFill>
                  <a:schemeClr val="dk1"/>
                </a:solidFill>
              </a:rPr>
              <a:t> </a:t>
            </a:r>
          </a:p>
          <a:p>
            <a:pPr lvl="0" rtl="0">
              <a:lnSpc>
                <a:spcPct val="115000"/>
              </a:lnSpc>
              <a:spcBef>
                <a:spcPts val="0"/>
              </a:spcBef>
              <a:buNone/>
            </a:pPr>
            <a:endParaRPr sz="1100" u="sng">
              <a:solidFill>
                <a:schemeClr val="hlink"/>
              </a:solidFill>
              <a:hlinkClick r:id="rId5"/>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The organization and its structure:</a:t>
            </a:r>
          </a:p>
        </p:txBody>
      </p:sp>
      <p:sp>
        <p:nvSpPr>
          <p:cNvPr id="107" name="Shape 107"/>
          <p:cNvSpPr txBox="1">
            <a:spLocks noGrp="1"/>
          </p:cNvSpPr>
          <p:nvPr>
            <p:ph type="body" idx="1"/>
          </p:nvPr>
        </p:nvSpPr>
        <p:spPr>
          <a:xfrm>
            <a:off x="311700" y="1152475"/>
            <a:ext cx="8520600" cy="3904200"/>
          </a:xfrm>
          <a:prstGeom prst="rect">
            <a:avLst/>
          </a:prstGeom>
        </p:spPr>
        <p:txBody>
          <a:bodyPr lIns="91425" tIns="91425" rIns="91425" bIns="91425" anchor="t" anchorCtr="0">
            <a:noAutofit/>
          </a:bodyPr>
          <a:lstStyle/>
          <a:p>
            <a:pPr lvl="0" rtl="0">
              <a:spcBef>
                <a:spcPts val="0"/>
              </a:spcBef>
              <a:buNone/>
            </a:pPr>
            <a:endParaRPr/>
          </a:p>
        </p:txBody>
      </p:sp>
      <p:sp>
        <p:nvSpPr>
          <p:cNvPr id="108" name="Shape 10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09" name="Shape 109"/>
          <p:cNvSpPr/>
          <p:nvPr/>
        </p:nvSpPr>
        <p:spPr>
          <a:xfrm>
            <a:off x="661525" y="4282600"/>
            <a:ext cx="2442300" cy="4761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000"/>
              <a:t>Olympic Delivery Authority</a:t>
            </a:r>
          </a:p>
        </p:txBody>
      </p:sp>
      <p:sp>
        <p:nvSpPr>
          <p:cNvPr id="110" name="Shape 110"/>
          <p:cNvSpPr/>
          <p:nvPr/>
        </p:nvSpPr>
        <p:spPr>
          <a:xfrm>
            <a:off x="644225" y="3151387"/>
            <a:ext cx="2469600" cy="3936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Greater London Authority</a:t>
            </a:r>
          </a:p>
        </p:txBody>
      </p:sp>
      <p:sp>
        <p:nvSpPr>
          <p:cNvPr id="111" name="Shape 111"/>
          <p:cNvSpPr/>
          <p:nvPr/>
        </p:nvSpPr>
        <p:spPr>
          <a:xfrm>
            <a:off x="637925" y="2074987"/>
            <a:ext cx="2469600" cy="93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Government Olympic Executive</a:t>
            </a:r>
          </a:p>
          <a:p>
            <a:pPr lvl="0" rtl="0">
              <a:spcBef>
                <a:spcPts val="0"/>
              </a:spcBef>
              <a:buNone/>
            </a:pPr>
            <a:r>
              <a:rPr lang="en"/>
              <a:t>Dep for Culture,Media &amp; Sport</a:t>
            </a:r>
          </a:p>
        </p:txBody>
      </p:sp>
      <p:sp>
        <p:nvSpPr>
          <p:cNvPr id="112" name="Shape 112"/>
          <p:cNvSpPr/>
          <p:nvPr/>
        </p:nvSpPr>
        <p:spPr>
          <a:xfrm>
            <a:off x="661525" y="3686900"/>
            <a:ext cx="2442300" cy="4761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LOCOG</a:t>
            </a:r>
          </a:p>
        </p:txBody>
      </p:sp>
      <p:sp>
        <p:nvSpPr>
          <p:cNvPr id="113" name="Shape 113"/>
          <p:cNvSpPr/>
          <p:nvPr/>
        </p:nvSpPr>
        <p:spPr>
          <a:xfrm>
            <a:off x="637925" y="1460875"/>
            <a:ext cx="2482200" cy="3936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British Olympic Association</a:t>
            </a:r>
          </a:p>
        </p:txBody>
      </p:sp>
      <p:sp>
        <p:nvSpPr>
          <p:cNvPr id="114" name="Shape 114"/>
          <p:cNvSpPr/>
          <p:nvPr/>
        </p:nvSpPr>
        <p:spPr>
          <a:xfrm>
            <a:off x="3721475" y="1460875"/>
            <a:ext cx="1285800" cy="32568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Olympic Programme Support Unit</a:t>
            </a:r>
          </a:p>
        </p:txBody>
      </p:sp>
      <p:sp>
        <p:nvSpPr>
          <p:cNvPr id="115" name="Shape 115"/>
          <p:cNvSpPr/>
          <p:nvPr/>
        </p:nvSpPr>
        <p:spPr>
          <a:xfrm>
            <a:off x="5362800" y="1953725"/>
            <a:ext cx="1784400" cy="787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Olympic Board Steering Group</a:t>
            </a:r>
          </a:p>
        </p:txBody>
      </p:sp>
      <p:sp>
        <p:nvSpPr>
          <p:cNvPr id="116" name="Shape 116"/>
          <p:cNvSpPr/>
          <p:nvPr/>
        </p:nvSpPr>
        <p:spPr>
          <a:xfrm>
            <a:off x="7904650" y="1953725"/>
            <a:ext cx="957000" cy="19437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Olympic Board</a:t>
            </a:r>
          </a:p>
        </p:txBody>
      </p:sp>
      <p:cxnSp>
        <p:nvCxnSpPr>
          <p:cNvPr id="117" name="Shape 117"/>
          <p:cNvCxnSpPr>
            <a:endCxn id="115" idx="1"/>
          </p:cNvCxnSpPr>
          <p:nvPr/>
        </p:nvCxnSpPr>
        <p:spPr>
          <a:xfrm>
            <a:off x="5045400" y="2331875"/>
            <a:ext cx="317400" cy="15600"/>
          </a:xfrm>
          <a:prstGeom prst="straightConnector1">
            <a:avLst/>
          </a:prstGeom>
          <a:noFill/>
          <a:ln w="9525" cap="flat" cmpd="sng">
            <a:solidFill>
              <a:schemeClr val="dk2"/>
            </a:solidFill>
            <a:prstDash val="solid"/>
            <a:round/>
            <a:headEnd type="none" w="lg" len="lg"/>
            <a:tailEnd type="triangle" w="lg" len="lg"/>
          </a:ln>
        </p:spPr>
      </p:cxnSp>
      <p:cxnSp>
        <p:nvCxnSpPr>
          <p:cNvPr id="118" name="Shape 118"/>
          <p:cNvCxnSpPr>
            <a:stCxn id="113" idx="3"/>
          </p:cNvCxnSpPr>
          <p:nvPr/>
        </p:nvCxnSpPr>
        <p:spPr>
          <a:xfrm>
            <a:off x="3120125" y="1657675"/>
            <a:ext cx="585000" cy="10200"/>
          </a:xfrm>
          <a:prstGeom prst="straightConnector1">
            <a:avLst/>
          </a:prstGeom>
          <a:noFill/>
          <a:ln w="9525" cap="flat" cmpd="sng">
            <a:solidFill>
              <a:schemeClr val="dk2"/>
            </a:solidFill>
            <a:prstDash val="solid"/>
            <a:round/>
            <a:headEnd type="none" w="lg" len="lg"/>
            <a:tailEnd type="triangle" w="lg" len="lg"/>
          </a:ln>
        </p:spPr>
      </p:cxnSp>
      <p:cxnSp>
        <p:nvCxnSpPr>
          <p:cNvPr id="119" name="Shape 119"/>
          <p:cNvCxnSpPr>
            <a:stCxn id="111" idx="3"/>
          </p:cNvCxnSpPr>
          <p:nvPr/>
        </p:nvCxnSpPr>
        <p:spPr>
          <a:xfrm rot="10800000" flipH="1">
            <a:off x="3107525" y="2533837"/>
            <a:ext cx="557700" cy="8400"/>
          </a:xfrm>
          <a:prstGeom prst="straightConnector1">
            <a:avLst/>
          </a:prstGeom>
          <a:noFill/>
          <a:ln w="9525" cap="flat" cmpd="sng">
            <a:solidFill>
              <a:schemeClr val="dk2"/>
            </a:solidFill>
            <a:prstDash val="solid"/>
            <a:round/>
            <a:headEnd type="none" w="lg" len="lg"/>
            <a:tailEnd type="triangle" w="lg" len="lg"/>
          </a:ln>
        </p:spPr>
      </p:cxnSp>
      <p:cxnSp>
        <p:nvCxnSpPr>
          <p:cNvPr id="120" name="Shape 120"/>
          <p:cNvCxnSpPr>
            <a:stCxn id="110" idx="3"/>
          </p:cNvCxnSpPr>
          <p:nvPr/>
        </p:nvCxnSpPr>
        <p:spPr>
          <a:xfrm rot="10800000" flipH="1">
            <a:off x="3113825" y="3342787"/>
            <a:ext cx="624000" cy="5400"/>
          </a:xfrm>
          <a:prstGeom prst="straightConnector1">
            <a:avLst/>
          </a:prstGeom>
          <a:noFill/>
          <a:ln w="9525" cap="flat" cmpd="sng">
            <a:solidFill>
              <a:schemeClr val="dk2"/>
            </a:solidFill>
            <a:prstDash val="solid"/>
            <a:round/>
            <a:headEnd type="none" w="lg" len="lg"/>
            <a:tailEnd type="triangle" w="lg" len="lg"/>
          </a:ln>
        </p:spPr>
      </p:cxnSp>
      <p:cxnSp>
        <p:nvCxnSpPr>
          <p:cNvPr id="121" name="Shape 121"/>
          <p:cNvCxnSpPr>
            <a:stCxn id="112" idx="3"/>
          </p:cNvCxnSpPr>
          <p:nvPr/>
        </p:nvCxnSpPr>
        <p:spPr>
          <a:xfrm rot="10800000" flipH="1">
            <a:off x="3103825" y="3921050"/>
            <a:ext cx="574200" cy="3900"/>
          </a:xfrm>
          <a:prstGeom prst="straightConnector1">
            <a:avLst/>
          </a:prstGeom>
          <a:noFill/>
          <a:ln w="9525" cap="flat" cmpd="sng">
            <a:solidFill>
              <a:schemeClr val="dk2"/>
            </a:solidFill>
            <a:prstDash val="solid"/>
            <a:round/>
            <a:headEnd type="none" w="lg" len="lg"/>
            <a:tailEnd type="triangle" w="lg" len="lg"/>
          </a:ln>
        </p:spPr>
      </p:cxnSp>
      <p:cxnSp>
        <p:nvCxnSpPr>
          <p:cNvPr id="122" name="Shape 122"/>
          <p:cNvCxnSpPr>
            <a:stCxn id="109" idx="3"/>
          </p:cNvCxnSpPr>
          <p:nvPr/>
        </p:nvCxnSpPr>
        <p:spPr>
          <a:xfrm rot="10800000" flipH="1">
            <a:off x="3103825" y="4520350"/>
            <a:ext cx="585000" cy="300"/>
          </a:xfrm>
          <a:prstGeom prst="straightConnector1">
            <a:avLst/>
          </a:prstGeom>
          <a:noFill/>
          <a:ln w="9525" cap="flat" cmpd="sng">
            <a:solidFill>
              <a:schemeClr val="dk2"/>
            </a:solidFill>
            <a:prstDash val="solid"/>
            <a:round/>
            <a:headEnd type="none" w="lg" len="lg"/>
            <a:tailEnd type="triangle" w="lg" len="lg"/>
          </a:ln>
        </p:spPr>
      </p:cxnSp>
      <p:cxnSp>
        <p:nvCxnSpPr>
          <p:cNvPr id="123" name="Shape 123"/>
          <p:cNvCxnSpPr/>
          <p:nvPr/>
        </p:nvCxnSpPr>
        <p:spPr>
          <a:xfrm rot="10800000" flipH="1">
            <a:off x="5023625" y="3301750"/>
            <a:ext cx="2844300" cy="21900"/>
          </a:xfrm>
          <a:prstGeom prst="straightConnector1">
            <a:avLst/>
          </a:prstGeom>
          <a:noFill/>
          <a:ln w="9525" cap="flat" cmpd="sng">
            <a:solidFill>
              <a:schemeClr val="dk2"/>
            </a:solidFill>
            <a:prstDash val="solid"/>
            <a:round/>
            <a:headEnd type="none" w="lg" len="lg"/>
            <a:tailEnd type="triangle" w="lg" len="lg"/>
          </a:ln>
        </p:spPr>
      </p:cxnSp>
      <p:cxnSp>
        <p:nvCxnSpPr>
          <p:cNvPr id="124" name="Shape 124"/>
          <p:cNvCxnSpPr>
            <a:stCxn id="115" idx="3"/>
          </p:cNvCxnSpPr>
          <p:nvPr/>
        </p:nvCxnSpPr>
        <p:spPr>
          <a:xfrm>
            <a:off x="7147200" y="2347475"/>
            <a:ext cx="764100" cy="6300"/>
          </a:xfrm>
          <a:prstGeom prst="straightConnector1">
            <a:avLst/>
          </a:prstGeom>
          <a:noFill/>
          <a:ln w="9525" cap="flat" cmpd="sng">
            <a:solidFill>
              <a:schemeClr val="dk2"/>
            </a:solidFill>
            <a:prstDash val="solid"/>
            <a:round/>
            <a:headEnd type="none" w="lg" len="lg"/>
            <a:tailEnd type="triangle" w="lg" len="lg"/>
          </a:ln>
        </p:spPr>
      </p:cxnSp>
      <p:pic>
        <p:nvPicPr>
          <p:cNvPr id="125" name="Shape 125"/>
          <p:cNvPicPr preferRelativeResize="0"/>
          <p:nvPr/>
        </p:nvPicPr>
        <p:blipFill>
          <a:blip r:embed="rId3">
            <a:alphaModFix/>
          </a:blip>
          <a:stretch>
            <a:fillRect/>
          </a:stretch>
        </p:blipFill>
        <p:spPr>
          <a:xfrm>
            <a:off x="7356200" y="148175"/>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Strategic goals defining the portfolio:</a:t>
            </a:r>
          </a:p>
        </p:txBody>
      </p:sp>
      <p:sp>
        <p:nvSpPr>
          <p:cNvPr id="131" name="Shape 13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solidFill>
                  <a:srgbClr val="3B3835"/>
                </a:solidFill>
              </a:rPr>
              <a:t>Transform the heart of East London</a:t>
            </a:r>
          </a:p>
          <a:p>
            <a:pPr lvl="0">
              <a:spcBef>
                <a:spcPts val="0"/>
              </a:spcBef>
              <a:buNone/>
            </a:pPr>
            <a:r>
              <a:rPr lang="en" sz="1600">
                <a:solidFill>
                  <a:srgbClr val="3B3835"/>
                </a:solidFill>
              </a:rPr>
              <a:t>Inspire young people to participate in volunteering, and cultural and physical activity</a:t>
            </a:r>
          </a:p>
          <a:p>
            <a:pPr lvl="0">
              <a:spcBef>
                <a:spcPts val="0"/>
              </a:spcBef>
              <a:buNone/>
            </a:pPr>
            <a:r>
              <a:rPr lang="en" sz="1600">
                <a:solidFill>
                  <a:srgbClr val="3B3835"/>
                </a:solidFill>
              </a:rPr>
              <a:t>Make the Olympic Park a blueprint for sustainable living </a:t>
            </a:r>
          </a:p>
          <a:p>
            <a:pPr lvl="0">
              <a:spcBef>
                <a:spcPts val="0"/>
              </a:spcBef>
              <a:buNone/>
            </a:pPr>
            <a:r>
              <a:rPr lang="en" sz="1600">
                <a:solidFill>
                  <a:srgbClr val="3B3835"/>
                </a:solidFill>
              </a:rPr>
              <a:t>Demonstrate the UK is a creative, inclusive and welcoming place to live in, visit and do business</a:t>
            </a: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r>
              <a:rPr lang="en" sz="1600">
                <a:solidFill>
                  <a:srgbClr val="3B3835"/>
                </a:solidFill>
              </a:rPr>
              <a:t>Source:</a:t>
            </a:r>
          </a:p>
          <a:p>
            <a:pPr lvl="0" rtl="0">
              <a:spcBef>
                <a:spcPts val="0"/>
              </a:spcBef>
              <a:buNone/>
            </a:pPr>
            <a:r>
              <a:rPr lang="en" sz="1100" u="sng">
                <a:solidFill>
                  <a:schemeClr val="hlink"/>
                </a:solidFill>
                <a:hlinkClick r:id="rId3"/>
              </a:rPr>
              <a:t>http://www.londonolympics2012.com/article/finance/916</a:t>
            </a:r>
          </a:p>
          <a:p>
            <a:pPr lvl="0" rtl="0">
              <a:spcBef>
                <a:spcPts val="0"/>
              </a:spcBef>
              <a:buNone/>
            </a:pPr>
            <a:r>
              <a:rPr lang="en" sz="1600" u="sng">
                <a:solidFill>
                  <a:srgbClr val="295B80"/>
                </a:solidFill>
                <a:highlight>
                  <a:srgbClr val="FFFFFF"/>
                </a:highlight>
                <a:hlinkClick r:id="rId4"/>
              </a:rPr>
              <a:t>www.olympics.org.uk</a:t>
            </a:r>
          </a:p>
          <a:p>
            <a:pPr lvl="0" rtl="0">
              <a:lnSpc>
                <a:spcPct val="163636"/>
              </a:lnSpc>
              <a:spcBef>
                <a:spcPts val="0"/>
              </a:spcBef>
              <a:spcAft>
                <a:spcPts val="0"/>
              </a:spcAft>
              <a:buClr>
                <a:schemeClr val="dk1"/>
              </a:buClr>
              <a:buSzPct val="68750"/>
              <a:buFont typeface="Arial"/>
              <a:buNone/>
            </a:pPr>
            <a:r>
              <a:rPr lang="en" sz="1600">
                <a:solidFill>
                  <a:srgbClr val="295B80"/>
                </a:solidFill>
                <a:highlight>
                  <a:srgbClr val="FFFFFF"/>
                </a:highlight>
              </a:rPr>
              <a:t> </a:t>
            </a:r>
            <a:r>
              <a:rPr lang="en" sz="1600" u="sng">
                <a:solidFill>
                  <a:schemeClr val="hlink"/>
                </a:solidFill>
                <a:highlight>
                  <a:srgbClr val="FFFFFF"/>
                </a:highlight>
                <a:hlinkClick r:id="rId5"/>
              </a:rPr>
              <a:t>https://www.gov.uk/government/organisations/department-for-culture-media-sport/about</a:t>
            </a:r>
          </a:p>
          <a:p>
            <a:pPr lvl="0">
              <a:lnSpc>
                <a:spcPct val="163636"/>
              </a:lnSpc>
              <a:spcBef>
                <a:spcPts val="0"/>
              </a:spcBef>
              <a:spcAft>
                <a:spcPts val="0"/>
              </a:spcAft>
              <a:buClr>
                <a:schemeClr val="dk1"/>
              </a:buClr>
              <a:buSzPct val="68750"/>
              <a:buFont typeface="Arial"/>
              <a:buNone/>
            </a:pPr>
            <a:r>
              <a:rPr lang="en" sz="1600">
                <a:solidFill>
                  <a:srgbClr val="363636"/>
                </a:solidFill>
                <a:highlight>
                  <a:srgbClr val="FFFFFF"/>
                </a:highlight>
              </a:rPr>
              <a:t> </a:t>
            </a:r>
            <a:r>
              <a:rPr lang="en" sz="900" u="sng">
                <a:solidFill>
                  <a:srgbClr val="295B80"/>
                </a:solidFill>
                <a:highlight>
                  <a:srgbClr val="FFFFFF"/>
                </a:highlight>
                <a:hlinkClick r:id="rId6"/>
              </a:rPr>
              <a:t>www.culture.gov.uk</a:t>
            </a:r>
          </a:p>
          <a:p>
            <a:pPr lvl="0" algn="ctr">
              <a:spcBef>
                <a:spcPts val="0"/>
              </a:spcBef>
              <a:spcAft>
                <a:spcPts val="0"/>
              </a:spcAft>
              <a:buClr>
                <a:schemeClr val="dk1"/>
              </a:buClr>
              <a:buSzPct val="122222"/>
              <a:buFont typeface="Arial"/>
              <a:buNone/>
            </a:pPr>
            <a:endParaRPr sz="900" u="sng">
              <a:solidFill>
                <a:srgbClr val="295B80"/>
              </a:solidFill>
              <a:highlight>
                <a:srgbClr val="FFFFFF"/>
              </a:highlight>
              <a:hlinkClick r:id="rId6"/>
            </a:endParaRPr>
          </a:p>
          <a:p>
            <a:pPr lvl="0" rtl="0">
              <a:lnSpc>
                <a:spcPct val="163636"/>
              </a:lnSpc>
              <a:spcBef>
                <a:spcPts val="0"/>
              </a:spcBef>
              <a:spcAft>
                <a:spcPts val="0"/>
              </a:spcAft>
              <a:buNone/>
            </a:pPr>
            <a:r>
              <a:rPr lang="en" sz="900" u="sng">
                <a:solidFill>
                  <a:srgbClr val="295B80"/>
                </a:solidFill>
                <a:highlight>
                  <a:srgbClr val="FFFFFF"/>
                </a:highlight>
                <a:hlinkClick r:id="rId7"/>
              </a:rPr>
              <a:t>www.london2012.com/en/ourvision/ODA/</a:t>
            </a:r>
          </a:p>
          <a:p>
            <a:pPr lvl="0" rtl="0">
              <a:lnSpc>
                <a:spcPct val="163636"/>
              </a:lnSpc>
              <a:spcBef>
                <a:spcPts val="0"/>
              </a:spcBef>
              <a:spcAft>
                <a:spcPts val="0"/>
              </a:spcAft>
              <a:buNone/>
            </a:pPr>
            <a:endParaRPr/>
          </a:p>
          <a:p>
            <a:pPr lvl="0" rtl="0">
              <a:lnSpc>
                <a:spcPct val="163636"/>
              </a:lnSpc>
              <a:spcBef>
                <a:spcPts val="0"/>
              </a:spcBef>
              <a:spcAft>
                <a:spcPts val="0"/>
              </a:spcAft>
              <a:buNone/>
            </a:pPr>
            <a:r>
              <a:rPr lang="en" sz="1600">
                <a:solidFill>
                  <a:srgbClr val="3B3835"/>
                </a:solidFill>
                <a:highlight>
                  <a:srgbClr val="EEEEEE"/>
                </a:highlight>
              </a:rPr>
              <a:t> Potfolio source:</a:t>
            </a:r>
          </a:p>
          <a:p>
            <a:pPr lvl="0" rtl="0">
              <a:lnSpc>
                <a:spcPct val="163636"/>
              </a:lnSpc>
              <a:spcBef>
                <a:spcPts val="0"/>
              </a:spcBef>
              <a:spcAft>
                <a:spcPts val="0"/>
              </a:spcAft>
              <a:buNone/>
            </a:pPr>
            <a:r>
              <a:rPr lang="en" sz="1100" u="sng">
                <a:solidFill>
                  <a:schemeClr val="hlink"/>
                </a:solidFill>
                <a:hlinkClick r:id="rId8"/>
              </a:rPr>
              <a:t>http://www.slideshare.net/russoswaldo/london-2012-case-studie-proyect-management-case-44057333</a:t>
            </a:r>
          </a:p>
          <a:p>
            <a:pPr lvl="0" rtl="0">
              <a:lnSpc>
                <a:spcPct val="163636"/>
              </a:lnSpc>
              <a:spcBef>
                <a:spcPts val="0"/>
              </a:spcBef>
              <a:spcAft>
                <a:spcPts val="0"/>
              </a:spcAft>
              <a:buNone/>
            </a:pPr>
            <a:r>
              <a:rPr lang="en" sz="1100" u="sng">
                <a:solidFill>
                  <a:schemeClr val="hlink"/>
                </a:solidFill>
                <a:hlinkClick r:id="rId9"/>
              </a:rPr>
              <a:t>http://www.designbuild-network.com/projects/2012olympic-park/</a:t>
            </a:r>
          </a:p>
          <a:p>
            <a:pPr lvl="0" rtl="0">
              <a:lnSpc>
                <a:spcPct val="163636"/>
              </a:lnSpc>
              <a:spcBef>
                <a:spcPts val="0"/>
              </a:spcBef>
              <a:spcAft>
                <a:spcPts val="0"/>
              </a:spcAft>
              <a:buNone/>
            </a:pPr>
            <a:r>
              <a:rPr lang="en" sz="1100">
                <a:solidFill>
                  <a:schemeClr val="dk1"/>
                </a:solidFill>
              </a:rPr>
              <a:t> </a:t>
            </a:r>
          </a:p>
          <a:p>
            <a:pPr lvl="0">
              <a:lnSpc>
                <a:spcPct val="163636"/>
              </a:lnSpc>
              <a:spcBef>
                <a:spcPts val="0"/>
              </a:spcBef>
              <a:spcAft>
                <a:spcPts val="0"/>
              </a:spcAft>
              <a:buClr>
                <a:schemeClr val="dk1"/>
              </a:buClr>
              <a:buSzPct val="61111"/>
              <a:buFont typeface="Arial"/>
              <a:buNone/>
            </a:pPr>
            <a:endParaRPr>
              <a:hlinkClick r:id="rId7"/>
            </a:endParaRPr>
          </a:p>
          <a:p>
            <a:pPr lvl="0">
              <a:spcBef>
                <a:spcPts val="0"/>
              </a:spcBef>
              <a:buNone/>
            </a:pPr>
            <a:endParaRPr>
              <a:hlinkClick r:id="rId3"/>
            </a:endParaRPr>
          </a:p>
          <a:p>
            <a:pPr lvl="0">
              <a:spcBef>
                <a:spcPts val="0"/>
              </a:spcBef>
              <a:buNone/>
            </a:pPr>
            <a:endParaRPr sz="1600">
              <a:solidFill>
                <a:srgbClr val="3B3835"/>
              </a:solidFill>
            </a:endParaRPr>
          </a:p>
          <a:p>
            <a:pPr lvl="0">
              <a:spcBef>
                <a:spcPts val="0"/>
              </a:spcBef>
              <a:buNone/>
            </a:pPr>
            <a:endParaRPr sz="1600">
              <a:solidFill>
                <a:srgbClr val="3B3835"/>
              </a:solidFill>
            </a:endParaRPr>
          </a:p>
          <a:p>
            <a:pPr lvl="0">
              <a:spcBef>
                <a:spcPts val="0"/>
              </a:spcBef>
              <a:buNone/>
            </a:pPr>
            <a:endParaRPr sz="1600">
              <a:solidFill>
                <a:srgbClr val="3B3835"/>
              </a:solidFill>
            </a:endParaRPr>
          </a:p>
        </p:txBody>
      </p:sp>
      <p:sp>
        <p:nvSpPr>
          <p:cNvPr id="132" name="Shape 1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pic>
        <p:nvPicPr>
          <p:cNvPr id="133" name="Shape 133"/>
          <p:cNvPicPr preferRelativeResize="0"/>
          <p:nvPr/>
        </p:nvPicPr>
        <p:blipFill>
          <a:blip r:embed="rId10">
            <a:alphaModFix/>
          </a:blip>
          <a:stretch>
            <a:fillRect/>
          </a:stretch>
        </p:blipFill>
        <p:spPr>
          <a:xfrm>
            <a:off x="7356200" y="148175"/>
            <a:ext cx="1116249" cy="1141399"/>
          </a:xfrm>
          <a:prstGeom prst="rect">
            <a:avLst/>
          </a:prstGeom>
          <a:noFill/>
          <a:ln>
            <a:noFill/>
          </a:ln>
        </p:spPr>
      </p:pic>
      <p:sp>
        <p:nvSpPr>
          <p:cNvPr id="134" name="Shape 134"/>
          <p:cNvSpPr txBox="1"/>
          <p:nvPr/>
        </p:nvSpPr>
        <p:spPr>
          <a:xfrm>
            <a:off x="0" y="0"/>
            <a:ext cx="3000000" cy="3000000"/>
          </a:xfrm>
          <a:prstGeom prst="rect">
            <a:avLst/>
          </a:prstGeom>
          <a:noFill/>
          <a:ln>
            <a:noFill/>
          </a:ln>
        </p:spPr>
        <p:txBody>
          <a:bodyPr lIns="91425" tIns="91425" rIns="91425" bIns="91425" anchor="ctr" anchorCtr="0">
            <a:noAutofit/>
          </a:bodyPr>
          <a:lstStyle/>
          <a:p>
            <a:pPr lvl="0" rtl="0">
              <a:spcBef>
                <a:spcPts val="0"/>
              </a:spcBef>
              <a:buNone/>
            </a:pPr>
            <a:endParaRPr sz="1100" u="sng">
              <a:solidFill>
                <a:schemeClr val="hlink"/>
              </a:solidFill>
              <a:hlinkClick r:id="rId3"/>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Portfolio system:</a:t>
            </a:r>
          </a:p>
        </p:txBody>
      </p:sp>
      <p:sp>
        <p:nvSpPr>
          <p:cNvPr id="140" name="Shape 14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p:nvPr/>
        </p:nvSpPr>
        <p:spPr>
          <a:xfrm>
            <a:off x="370500" y="2037775"/>
            <a:ext cx="948000" cy="10026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DCMS</a:t>
            </a:r>
          </a:p>
        </p:txBody>
      </p:sp>
      <p:sp>
        <p:nvSpPr>
          <p:cNvPr id="142" name="Shape 142"/>
          <p:cNvSpPr/>
          <p:nvPr/>
        </p:nvSpPr>
        <p:spPr>
          <a:xfrm>
            <a:off x="1710475" y="1937625"/>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GLA</a:t>
            </a:r>
          </a:p>
        </p:txBody>
      </p:sp>
      <p:sp>
        <p:nvSpPr>
          <p:cNvPr id="143" name="Shape 143"/>
          <p:cNvSpPr/>
          <p:nvPr/>
        </p:nvSpPr>
        <p:spPr>
          <a:xfrm>
            <a:off x="3336975" y="2507500"/>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Clr>
                <a:schemeClr val="dk1"/>
              </a:buClr>
              <a:buFont typeface="Arial"/>
              <a:buNone/>
            </a:pPr>
            <a:r>
              <a:rPr lang="en">
                <a:solidFill>
                  <a:schemeClr val="dk1"/>
                </a:solidFill>
              </a:rPr>
              <a:t>development</a:t>
            </a:r>
          </a:p>
        </p:txBody>
      </p:sp>
      <p:sp>
        <p:nvSpPr>
          <p:cNvPr id="144" name="Shape 144"/>
          <p:cNvSpPr/>
          <p:nvPr/>
        </p:nvSpPr>
        <p:spPr>
          <a:xfrm>
            <a:off x="1699675" y="2539050"/>
            <a:ext cx="10677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LOCOG</a:t>
            </a:r>
          </a:p>
        </p:txBody>
      </p:sp>
      <p:sp>
        <p:nvSpPr>
          <p:cNvPr id="145" name="Shape 145"/>
          <p:cNvSpPr/>
          <p:nvPr/>
        </p:nvSpPr>
        <p:spPr>
          <a:xfrm>
            <a:off x="3336975" y="1918899"/>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Clr>
                <a:schemeClr val="dk1"/>
              </a:buClr>
              <a:buFont typeface="Arial"/>
              <a:buNone/>
            </a:pPr>
            <a:r>
              <a:rPr lang="en">
                <a:solidFill>
                  <a:schemeClr val="dk1"/>
                </a:solidFill>
              </a:rPr>
              <a:t>development</a:t>
            </a:r>
          </a:p>
        </p:txBody>
      </p:sp>
      <p:sp>
        <p:nvSpPr>
          <p:cNvPr id="146" name="Shape 146"/>
          <p:cNvSpPr/>
          <p:nvPr/>
        </p:nvSpPr>
        <p:spPr>
          <a:xfrm>
            <a:off x="4847975" y="1908225"/>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testing</a:t>
            </a:r>
          </a:p>
        </p:txBody>
      </p:sp>
      <p:sp>
        <p:nvSpPr>
          <p:cNvPr id="147" name="Shape 147"/>
          <p:cNvSpPr/>
          <p:nvPr/>
        </p:nvSpPr>
        <p:spPr>
          <a:xfrm>
            <a:off x="6406125" y="1899687"/>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implementation</a:t>
            </a:r>
          </a:p>
        </p:txBody>
      </p:sp>
      <p:sp>
        <p:nvSpPr>
          <p:cNvPr id="148" name="Shape 148"/>
          <p:cNvSpPr/>
          <p:nvPr/>
        </p:nvSpPr>
        <p:spPr>
          <a:xfrm>
            <a:off x="1710475" y="1212325"/>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BOA</a:t>
            </a:r>
          </a:p>
        </p:txBody>
      </p:sp>
      <p:sp>
        <p:nvSpPr>
          <p:cNvPr id="149" name="Shape 149"/>
          <p:cNvSpPr/>
          <p:nvPr/>
        </p:nvSpPr>
        <p:spPr>
          <a:xfrm>
            <a:off x="3336975" y="1217662"/>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development</a:t>
            </a:r>
          </a:p>
        </p:txBody>
      </p:sp>
      <p:sp>
        <p:nvSpPr>
          <p:cNvPr id="150" name="Shape 150"/>
          <p:cNvSpPr/>
          <p:nvPr/>
        </p:nvSpPr>
        <p:spPr>
          <a:xfrm>
            <a:off x="4871550" y="1227025"/>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testing</a:t>
            </a:r>
          </a:p>
        </p:txBody>
      </p:sp>
      <p:sp>
        <p:nvSpPr>
          <p:cNvPr id="151" name="Shape 151"/>
          <p:cNvSpPr/>
          <p:nvPr/>
        </p:nvSpPr>
        <p:spPr>
          <a:xfrm>
            <a:off x="6406125" y="1230925"/>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implementation</a:t>
            </a:r>
          </a:p>
        </p:txBody>
      </p:sp>
      <p:sp>
        <p:nvSpPr>
          <p:cNvPr id="152" name="Shape 152"/>
          <p:cNvSpPr/>
          <p:nvPr/>
        </p:nvSpPr>
        <p:spPr>
          <a:xfrm>
            <a:off x="7747950" y="2037750"/>
            <a:ext cx="881100" cy="10026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London Olympic</a:t>
            </a:r>
          </a:p>
        </p:txBody>
      </p:sp>
      <p:sp>
        <p:nvSpPr>
          <p:cNvPr id="153" name="Shape 153"/>
          <p:cNvSpPr/>
          <p:nvPr/>
        </p:nvSpPr>
        <p:spPr>
          <a:xfrm>
            <a:off x="4847962" y="2526725"/>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testing</a:t>
            </a:r>
          </a:p>
        </p:txBody>
      </p:sp>
      <p:sp>
        <p:nvSpPr>
          <p:cNvPr id="154" name="Shape 154"/>
          <p:cNvSpPr/>
          <p:nvPr/>
        </p:nvSpPr>
        <p:spPr>
          <a:xfrm>
            <a:off x="6406125" y="3147662"/>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implementation</a:t>
            </a:r>
          </a:p>
        </p:txBody>
      </p:sp>
      <p:sp>
        <p:nvSpPr>
          <p:cNvPr id="155" name="Shape 155"/>
          <p:cNvSpPr/>
          <p:nvPr/>
        </p:nvSpPr>
        <p:spPr>
          <a:xfrm>
            <a:off x="6401550" y="2516187"/>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implementation</a:t>
            </a:r>
          </a:p>
        </p:txBody>
      </p:sp>
      <p:sp>
        <p:nvSpPr>
          <p:cNvPr id="156" name="Shape 156"/>
          <p:cNvSpPr/>
          <p:nvPr/>
        </p:nvSpPr>
        <p:spPr>
          <a:xfrm>
            <a:off x="3336975" y="3144974"/>
            <a:ext cx="1046100" cy="4719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Clr>
                <a:schemeClr val="dk1"/>
              </a:buClr>
              <a:buFont typeface="Arial"/>
              <a:buNone/>
            </a:pPr>
            <a:r>
              <a:rPr lang="en">
                <a:solidFill>
                  <a:schemeClr val="dk1"/>
                </a:solidFill>
              </a:rPr>
              <a:t>development</a:t>
            </a:r>
          </a:p>
        </p:txBody>
      </p:sp>
      <p:sp>
        <p:nvSpPr>
          <p:cNvPr id="157" name="Shape 157"/>
          <p:cNvSpPr/>
          <p:nvPr/>
        </p:nvSpPr>
        <p:spPr>
          <a:xfrm>
            <a:off x="1710475" y="3169875"/>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ODA</a:t>
            </a:r>
          </a:p>
        </p:txBody>
      </p:sp>
      <p:sp>
        <p:nvSpPr>
          <p:cNvPr id="158" name="Shape 158"/>
          <p:cNvSpPr/>
          <p:nvPr/>
        </p:nvSpPr>
        <p:spPr>
          <a:xfrm>
            <a:off x="4847975" y="3115825"/>
            <a:ext cx="1046100" cy="501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testing</a:t>
            </a:r>
          </a:p>
        </p:txBody>
      </p:sp>
      <p:cxnSp>
        <p:nvCxnSpPr>
          <p:cNvPr id="159" name="Shape 159"/>
          <p:cNvCxnSpPr>
            <a:endCxn id="148" idx="1"/>
          </p:cNvCxnSpPr>
          <p:nvPr/>
        </p:nvCxnSpPr>
        <p:spPr>
          <a:xfrm rot="10800000" flipH="1">
            <a:off x="1285975" y="1462975"/>
            <a:ext cx="424500" cy="509400"/>
          </a:xfrm>
          <a:prstGeom prst="straightConnector1">
            <a:avLst/>
          </a:prstGeom>
          <a:noFill/>
          <a:ln w="9525" cap="flat" cmpd="sng">
            <a:solidFill>
              <a:schemeClr val="dk2"/>
            </a:solidFill>
            <a:prstDash val="solid"/>
            <a:round/>
            <a:headEnd type="none" w="lg" len="lg"/>
            <a:tailEnd type="triangle" w="lg" len="lg"/>
          </a:ln>
        </p:spPr>
      </p:cxnSp>
      <p:cxnSp>
        <p:nvCxnSpPr>
          <p:cNvPr id="160" name="Shape 160"/>
          <p:cNvCxnSpPr>
            <a:stCxn id="141" idx="3"/>
            <a:endCxn id="142" idx="1"/>
          </p:cNvCxnSpPr>
          <p:nvPr/>
        </p:nvCxnSpPr>
        <p:spPr>
          <a:xfrm rot="10800000" flipH="1">
            <a:off x="1318500" y="2173675"/>
            <a:ext cx="392100" cy="365400"/>
          </a:xfrm>
          <a:prstGeom prst="straightConnector1">
            <a:avLst/>
          </a:prstGeom>
          <a:noFill/>
          <a:ln w="9525" cap="flat" cmpd="sng">
            <a:solidFill>
              <a:schemeClr val="dk2"/>
            </a:solidFill>
            <a:prstDash val="solid"/>
            <a:round/>
            <a:headEnd type="none" w="lg" len="lg"/>
            <a:tailEnd type="triangle" w="lg" len="lg"/>
          </a:ln>
        </p:spPr>
      </p:cxnSp>
      <p:cxnSp>
        <p:nvCxnSpPr>
          <p:cNvPr id="161" name="Shape 161"/>
          <p:cNvCxnSpPr>
            <a:endCxn id="144" idx="1"/>
          </p:cNvCxnSpPr>
          <p:nvPr/>
        </p:nvCxnSpPr>
        <p:spPr>
          <a:xfrm rot="10800000" flipH="1">
            <a:off x="1351375" y="2789700"/>
            <a:ext cx="348300" cy="54600"/>
          </a:xfrm>
          <a:prstGeom prst="straightConnector1">
            <a:avLst/>
          </a:prstGeom>
          <a:noFill/>
          <a:ln w="9525" cap="flat" cmpd="sng">
            <a:solidFill>
              <a:schemeClr val="dk2"/>
            </a:solidFill>
            <a:prstDash val="solid"/>
            <a:round/>
            <a:headEnd type="none" w="lg" len="lg"/>
            <a:tailEnd type="triangle" w="lg" len="lg"/>
          </a:ln>
        </p:spPr>
      </p:cxnSp>
      <p:cxnSp>
        <p:nvCxnSpPr>
          <p:cNvPr id="162" name="Shape 162"/>
          <p:cNvCxnSpPr>
            <a:endCxn id="157" idx="1"/>
          </p:cNvCxnSpPr>
          <p:nvPr/>
        </p:nvCxnSpPr>
        <p:spPr>
          <a:xfrm>
            <a:off x="1340275" y="2963925"/>
            <a:ext cx="370200" cy="456600"/>
          </a:xfrm>
          <a:prstGeom prst="straightConnector1">
            <a:avLst/>
          </a:prstGeom>
          <a:noFill/>
          <a:ln w="9525" cap="flat" cmpd="sng">
            <a:solidFill>
              <a:schemeClr val="dk2"/>
            </a:solidFill>
            <a:prstDash val="solid"/>
            <a:round/>
            <a:headEnd type="none" w="lg" len="lg"/>
            <a:tailEnd type="triangle" w="lg" len="lg"/>
          </a:ln>
        </p:spPr>
      </p:cxnSp>
      <p:cxnSp>
        <p:nvCxnSpPr>
          <p:cNvPr id="163" name="Shape 163"/>
          <p:cNvCxnSpPr>
            <a:stCxn id="148" idx="3"/>
            <a:endCxn id="149" idx="1"/>
          </p:cNvCxnSpPr>
          <p:nvPr/>
        </p:nvCxnSpPr>
        <p:spPr>
          <a:xfrm>
            <a:off x="2756575" y="1462975"/>
            <a:ext cx="580500" cy="5400"/>
          </a:xfrm>
          <a:prstGeom prst="straightConnector1">
            <a:avLst/>
          </a:prstGeom>
          <a:noFill/>
          <a:ln w="9525" cap="flat" cmpd="sng">
            <a:solidFill>
              <a:schemeClr val="dk2"/>
            </a:solidFill>
            <a:prstDash val="solid"/>
            <a:round/>
            <a:headEnd type="none" w="lg" len="lg"/>
            <a:tailEnd type="triangle" w="lg" len="lg"/>
          </a:ln>
        </p:spPr>
      </p:cxnSp>
      <p:cxnSp>
        <p:nvCxnSpPr>
          <p:cNvPr id="164" name="Shape 164"/>
          <p:cNvCxnSpPr>
            <a:stCxn id="142" idx="3"/>
            <a:endCxn id="145" idx="1"/>
          </p:cNvCxnSpPr>
          <p:nvPr/>
        </p:nvCxnSpPr>
        <p:spPr>
          <a:xfrm rot="10800000" flipH="1">
            <a:off x="2756575" y="2154975"/>
            <a:ext cx="580500" cy="18600"/>
          </a:xfrm>
          <a:prstGeom prst="straightConnector1">
            <a:avLst/>
          </a:prstGeom>
          <a:noFill/>
          <a:ln w="9525" cap="flat" cmpd="sng">
            <a:solidFill>
              <a:schemeClr val="dk2"/>
            </a:solidFill>
            <a:prstDash val="solid"/>
            <a:round/>
            <a:headEnd type="none" w="lg" len="lg"/>
            <a:tailEnd type="triangle" w="lg" len="lg"/>
          </a:ln>
        </p:spPr>
      </p:cxnSp>
      <p:cxnSp>
        <p:nvCxnSpPr>
          <p:cNvPr id="165" name="Shape 165"/>
          <p:cNvCxnSpPr>
            <a:stCxn id="144" idx="3"/>
            <a:endCxn id="143" idx="1"/>
          </p:cNvCxnSpPr>
          <p:nvPr/>
        </p:nvCxnSpPr>
        <p:spPr>
          <a:xfrm rot="10800000" flipH="1">
            <a:off x="2767375" y="2758200"/>
            <a:ext cx="569700" cy="31500"/>
          </a:xfrm>
          <a:prstGeom prst="straightConnector1">
            <a:avLst/>
          </a:prstGeom>
          <a:noFill/>
          <a:ln w="9525" cap="flat" cmpd="sng">
            <a:solidFill>
              <a:schemeClr val="dk2"/>
            </a:solidFill>
            <a:prstDash val="solid"/>
            <a:round/>
            <a:headEnd type="none" w="lg" len="lg"/>
            <a:tailEnd type="triangle" w="lg" len="lg"/>
          </a:ln>
        </p:spPr>
      </p:cxnSp>
      <p:cxnSp>
        <p:nvCxnSpPr>
          <p:cNvPr id="166" name="Shape 166"/>
          <p:cNvCxnSpPr>
            <a:stCxn id="157" idx="3"/>
            <a:endCxn id="156" idx="1"/>
          </p:cNvCxnSpPr>
          <p:nvPr/>
        </p:nvCxnSpPr>
        <p:spPr>
          <a:xfrm rot="10800000" flipH="1">
            <a:off x="2756575" y="3380925"/>
            <a:ext cx="580500" cy="39600"/>
          </a:xfrm>
          <a:prstGeom prst="straightConnector1">
            <a:avLst/>
          </a:prstGeom>
          <a:noFill/>
          <a:ln w="9525" cap="flat" cmpd="sng">
            <a:solidFill>
              <a:schemeClr val="dk2"/>
            </a:solidFill>
            <a:prstDash val="solid"/>
            <a:round/>
            <a:headEnd type="none" w="lg" len="lg"/>
            <a:tailEnd type="triangle" w="lg" len="lg"/>
          </a:ln>
        </p:spPr>
      </p:cxnSp>
      <p:cxnSp>
        <p:nvCxnSpPr>
          <p:cNvPr id="167" name="Shape 167"/>
          <p:cNvCxnSpPr>
            <a:stCxn id="149" idx="3"/>
            <a:endCxn id="150" idx="1"/>
          </p:cNvCxnSpPr>
          <p:nvPr/>
        </p:nvCxnSpPr>
        <p:spPr>
          <a:xfrm rot="10800000" flipH="1">
            <a:off x="4383075" y="1462912"/>
            <a:ext cx="488400" cy="5400"/>
          </a:xfrm>
          <a:prstGeom prst="straightConnector1">
            <a:avLst/>
          </a:prstGeom>
          <a:noFill/>
          <a:ln w="9525" cap="flat" cmpd="sng">
            <a:solidFill>
              <a:schemeClr val="dk2"/>
            </a:solidFill>
            <a:prstDash val="solid"/>
            <a:round/>
            <a:headEnd type="none" w="lg" len="lg"/>
            <a:tailEnd type="triangle" w="lg" len="lg"/>
          </a:ln>
        </p:spPr>
      </p:cxnSp>
      <p:cxnSp>
        <p:nvCxnSpPr>
          <p:cNvPr id="168" name="Shape 168"/>
          <p:cNvCxnSpPr>
            <a:stCxn id="145" idx="3"/>
            <a:endCxn id="146" idx="1"/>
          </p:cNvCxnSpPr>
          <p:nvPr/>
        </p:nvCxnSpPr>
        <p:spPr>
          <a:xfrm>
            <a:off x="4383075" y="2154849"/>
            <a:ext cx="465000" cy="3900"/>
          </a:xfrm>
          <a:prstGeom prst="straightConnector1">
            <a:avLst/>
          </a:prstGeom>
          <a:noFill/>
          <a:ln w="9525" cap="flat" cmpd="sng">
            <a:solidFill>
              <a:schemeClr val="dk2"/>
            </a:solidFill>
            <a:prstDash val="solid"/>
            <a:round/>
            <a:headEnd type="none" w="lg" len="lg"/>
            <a:tailEnd type="triangle" w="lg" len="lg"/>
          </a:ln>
        </p:spPr>
      </p:cxnSp>
      <p:cxnSp>
        <p:nvCxnSpPr>
          <p:cNvPr id="169" name="Shape 169"/>
          <p:cNvCxnSpPr>
            <a:stCxn id="143" idx="3"/>
            <a:endCxn id="153" idx="1"/>
          </p:cNvCxnSpPr>
          <p:nvPr/>
        </p:nvCxnSpPr>
        <p:spPr>
          <a:xfrm>
            <a:off x="4383075" y="2758150"/>
            <a:ext cx="465000" cy="4500"/>
          </a:xfrm>
          <a:prstGeom prst="straightConnector1">
            <a:avLst/>
          </a:prstGeom>
          <a:noFill/>
          <a:ln w="9525" cap="flat" cmpd="sng">
            <a:solidFill>
              <a:schemeClr val="dk2"/>
            </a:solidFill>
            <a:prstDash val="solid"/>
            <a:round/>
            <a:headEnd type="none" w="lg" len="lg"/>
            <a:tailEnd type="triangle" w="lg" len="lg"/>
          </a:ln>
        </p:spPr>
      </p:cxnSp>
      <p:cxnSp>
        <p:nvCxnSpPr>
          <p:cNvPr id="170" name="Shape 170"/>
          <p:cNvCxnSpPr>
            <a:stCxn id="156" idx="3"/>
            <a:endCxn id="158" idx="1"/>
          </p:cNvCxnSpPr>
          <p:nvPr/>
        </p:nvCxnSpPr>
        <p:spPr>
          <a:xfrm rot="10800000" flipH="1">
            <a:off x="4383075" y="3366524"/>
            <a:ext cx="465000" cy="14400"/>
          </a:xfrm>
          <a:prstGeom prst="straightConnector1">
            <a:avLst/>
          </a:prstGeom>
          <a:noFill/>
          <a:ln w="9525" cap="flat" cmpd="sng">
            <a:solidFill>
              <a:schemeClr val="dk2"/>
            </a:solidFill>
            <a:prstDash val="solid"/>
            <a:round/>
            <a:headEnd type="none" w="lg" len="lg"/>
            <a:tailEnd type="triangle" w="lg" len="lg"/>
          </a:ln>
        </p:spPr>
      </p:cxnSp>
      <p:cxnSp>
        <p:nvCxnSpPr>
          <p:cNvPr id="171" name="Shape 171"/>
          <p:cNvCxnSpPr>
            <a:stCxn id="150" idx="3"/>
            <a:endCxn id="151" idx="1"/>
          </p:cNvCxnSpPr>
          <p:nvPr/>
        </p:nvCxnSpPr>
        <p:spPr>
          <a:xfrm>
            <a:off x="5917650" y="1462975"/>
            <a:ext cx="488400" cy="18600"/>
          </a:xfrm>
          <a:prstGeom prst="straightConnector1">
            <a:avLst/>
          </a:prstGeom>
          <a:noFill/>
          <a:ln w="9525" cap="flat" cmpd="sng">
            <a:solidFill>
              <a:schemeClr val="dk2"/>
            </a:solidFill>
            <a:prstDash val="solid"/>
            <a:round/>
            <a:headEnd type="none" w="lg" len="lg"/>
            <a:tailEnd type="triangle" w="lg" len="lg"/>
          </a:ln>
        </p:spPr>
      </p:cxnSp>
      <p:cxnSp>
        <p:nvCxnSpPr>
          <p:cNvPr id="172" name="Shape 172"/>
          <p:cNvCxnSpPr>
            <a:stCxn id="146" idx="3"/>
            <a:endCxn id="147" idx="1"/>
          </p:cNvCxnSpPr>
          <p:nvPr/>
        </p:nvCxnSpPr>
        <p:spPr>
          <a:xfrm rot="10800000" flipH="1">
            <a:off x="5894075" y="2135775"/>
            <a:ext cx="512100" cy="23100"/>
          </a:xfrm>
          <a:prstGeom prst="straightConnector1">
            <a:avLst/>
          </a:prstGeom>
          <a:noFill/>
          <a:ln w="9525" cap="flat" cmpd="sng">
            <a:solidFill>
              <a:schemeClr val="dk2"/>
            </a:solidFill>
            <a:prstDash val="solid"/>
            <a:round/>
            <a:headEnd type="none" w="lg" len="lg"/>
            <a:tailEnd type="triangle" w="lg" len="lg"/>
          </a:ln>
        </p:spPr>
      </p:cxnSp>
      <p:cxnSp>
        <p:nvCxnSpPr>
          <p:cNvPr id="173" name="Shape 173"/>
          <p:cNvCxnSpPr>
            <a:stCxn id="153" idx="3"/>
            <a:endCxn id="155" idx="1"/>
          </p:cNvCxnSpPr>
          <p:nvPr/>
        </p:nvCxnSpPr>
        <p:spPr>
          <a:xfrm>
            <a:off x="5894062" y="2762675"/>
            <a:ext cx="507600" cy="4200"/>
          </a:xfrm>
          <a:prstGeom prst="straightConnector1">
            <a:avLst/>
          </a:prstGeom>
          <a:noFill/>
          <a:ln w="9525" cap="flat" cmpd="sng">
            <a:solidFill>
              <a:schemeClr val="dk2"/>
            </a:solidFill>
            <a:prstDash val="solid"/>
            <a:round/>
            <a:headEnd type="none" w="lg" len="lg"/>
            <a:tailEnd type="triangle" w="lg" len="lg"/>
          </a:ln>
        </p:spPr>
      </p:cxnSp>
      <p:cxnSp>
        <p:nvCxnSpPr>
          <p:cNvPr id="174" name="Shape 174"/>
          <p:cNvCxnSpPr>
            <a:stCxn id="158" idx="3"/>
            <a:endCxn id="154" idx="1"/>
          </p:cNvCxnSpPr>
          <p:nvPr/>
        </p:nvCxnSpPr>
        <p:spPr>
          <a:xfrm>
            <a:off x="5894075" y="3366475"/>
            <a:ext cx="512100" cy="31800"/>
          </a:xfrm>
          <a:prstGeom prst="straightConnector1">
            <a:avLst/>
          </a:prstGeom>
          <a:noFill/>
          <a:ln w="9525" cap="flat" cmpd="sng">
            <a:solidFill>
              <a:schemeClr val="dk2"/>
            </a:solidFill>
            <a:prstDash val="solid"/>
            <a:round/>
            <a:headEnd type="none" w="lg" len="lg"/>
            <a:tailEnd type="triangle" w="lg" len="lg"/>
          </a:ln>
        </p:spPr>
      </p:cxnSp>
      <p:cxnSp>
        <p:nvCxnSpPr>
          <p:cNvPr id="175" name="Shape 175"/>
          <p:cNvCxnSpPr>
            <a:stCxn id="147" idx="3"/>
          </p:cNvCxnSpPr>
          <p:nvPr/>
        </p:nvCxnSpPr>
        <p:spPr>
          <a:xfrm>
            <a:off x="7452225" y="2135637"/>
            <a:ext cx="317400" cy="120000"/>
          </a:xfrm>
          <a:prstGeom prst="straightConnector1">
            <a:avLst/>
          </a:prstGeom>
          <a:noFill/>
          <a:ln w="9525" cap="flat" cmpd="sng">
            <a:solidFill>
              <a:schemeClr val="dk2"/>
            </a:solidFill>
            <a:prstDash val="solid"/>
            <a:round/>
            <a:headEnd type="none" w="lg" len="lg"/>
            <a:tailEnd type="triangle" w="lg" len="lg"/>
          </a:ln>
        </p:spPr>
      </p:cxnSp>
      <p:cxnSp>
        <p:nvCxnSpPr>
          <p:cNvPr id="176" name="Shape 176"/>
          <p:cNvCxnSpPr>
            <a:stCxn id="155" idx="3"/>
            <a:endCxn id="152" idx="1"/>
          </p:cNvCxnSpPr>
          <p:nvPr/>
        </p:nvCxnSpPr>
        <p:spPr>
          <a:xfrm rot="10800000" flipH="1">
            <a:off x="7447650" y="2539137"/>
            <a:ext cx="300300" cy="227700"/>
          </a:xfrm>
          <a:prstGeom prst="straightConnector1">
            <a:avLst/>
          </a:prstGeom>
          <a:noFill/>
          <a:ln w="9525" cap="flat" cmpd="sng">
            <a:solidFill>
              <a:schemeClr val="dk2"/>
            </a:solidFill>
            <a:prstDash val="solid"/>
            <a:round/>
            <a:headEnd type="none" w="lg" len="lg"/>
            <a:tailEnd type="triangle" w="lg" len="lg"/>
          </a:ln>
        </p:spPr>
      </p:cxnSp>
      <p:cxnSp>
        <p:nvCxnSpPr>
          <p:cNvPr id="177" name="Shape 177"/>
          <p:cNvCxnSpPr>
            <a:stCxn id="154" idx="3"/>
          </p:cNvCxnSpPr>
          <p:nvPr/>
        </p:nvCxnSpPr>
        <p:spPr>
          <a:xfrm rot="10800000" flipH="1">
            <a:off x="7452225" y="2800712"/>
            <a:ext cx="295800" cy="597600"/>
          </a:xfrm>
          <a:prstGeom prst="straightConnector1">
            <a:avLst/>
          </a:prstGeom>
          <a:noFill/>
          <a:ln w="9525" cap="flat" cmpd="sng">
            <a:solidFill>
              <a:schemeClr val="dk2"/>
            </a:solidFill>
            <a:prstDash val="solid"/>
            <a:round/>
            <a:headEnd type="none" w="lg" len="lg"/>
            <a:tailEnd type="triangle" w="lg" len="lg"/>
          </a:ln>
        </p:spPr>
      </p:cxnSp>
      <p:cxnSp>
        <p:nvCxnSpPr>
          <p:cNvPr id="178" name="Shape 178"/>
          <p:cNvCxnSpPr>
            <a:stCxn id="151" idx="3"/>
          </p:cNvCxnSpPr>
          <p:nvPr/>
        </p:nvCxnSpPr>
        <p:spPr>
          <a:xfrm>
            <a:off x="7452225" y="1481575"/>
            <a:ext cx="306600" cy="654300"/>
          </a:xfrm>
          <a:prstGeom prst="straightConnector1">
            <a:avLst/>
          </a:prstGeom>
          <a:noFill/>
          <a:ln w="9525" cap="flat" cmpd="sng">
            <a:solidFill>
              <a:schemeClr val="dk2"/>
            </a:solidFill>
            <a:prstDash val="solid"/>
            <a:round/>
            <a:headEnd type="none" w="lg" len="lg"/>
            <a:tailEnd type="triangle" w="lg" len="lg"/>
          </a:ln>
        </p:spPr>
      </p:cxnSp>
      <p:pic>
        <p:nvPicPr>
          <p:cNvPr id="179" name="Shape 179"/>
          <p:cNvPicPr preferRelativeResize="0"/>
          <p:nvPr/>
        </p:nvPicPr>
        <p:blipFill>
          <a:blip r:embed="rId3">
            <a:alphaModFix/>
          </a:blip>
          <a:stretch>
            <a:fillRect/>
          </a:stretch>
        </p:blipFill>
        <p:spPr>
          <a:xfrm>
            <a:off x="7512800" y="214250"/>
            <a:ext cx="1116249" cy="1141399"/>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Estimating project Time and Cost</a:t>
            </a:r>
          </a:p>
        </p:txBody>
      </p:sp>
      <p:sp>
        <p:nvSpPr>
          <p:cNvPr id="185" name="Shape 185"/>
          <p:cNvSpPr txBox="1">
            <a:spLocks noGrp="1"/>
          </p:cNvSpPr>
          <p:nvPr>
            <p:ph type="body" idx="1"/>
          </p:nvPr>
        </p:nvSpPr>
        <p:spPr>
          <a:xfrm>
            <a:off x="311700" y="1152475"/>
            <a:ext cx="8520600" cy="3539400"/>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b="1">
                <a:solidFill>
                  <a:schemeClr val="dk1"/>
                </a:solidFill>
              </a:rPr>
              <a:t>What approach/method was used to estimate project time and costs?</a:t>
            </a:r>
          </a:p>
          <a:p>
            <a:pPr lvl="0" rtl="0">
              <a:spcBef>
                <a:spcPts val="0"/>
              </a:spcBef>
              <a:spcAft>
                <a:spcPts val="0"/>
              </a:spcAft>
              <a:buClr>
                <a:schemeClr val="dk1"/>
              </a:buClr>
              <a:buSzPct val="91666"/>
              <a:buFont typeface="Arial"/>
              <a:buNone/>
            </a:pPr>
            <a:endParaRPr sz="1200">
              <a:solidFill>
                <a:schemeClr val="dk1"/>
              </a:solidFill>
              <a:latin typeface="Times New Roman"/>
              <a:ea typeface="Times New Roman"/>
              <a:cs typeface="Times New Roman"/>
              <a:sym typeface="Times New Roman"/>
            </a:endParaRPr>
          </a:p>
          <a:p>
            <a:pPr lvl="0" rtl="0">
              <a:spcBef>
                <a:spcPts val="0"/>
              </a:spcBef>
              <a:spcAft>
                <a:spcPts val="0"/>
              </a:spcAft>
              <a:buClr>
                <a:schemeClr val="dk1"/>
              </a:buClr>
              <a:buSzPct val="78571"/>
              <a:buFont typeface="Arial"/>
              <a:buNone/>
            </a:pPr>
            <a:r>
              <a:rPr lang="en" sz="1400">
                <a:solidFill>
                  <a:schemeClr val="dk1"/>
                </a:solidFill>
                <a:latin typeface="Times New Roman"/>
                <a:ea typeface="Times New Roman"/>
                <a:cs typeface="Times New Roman"/>
                <a:sym typeface="Times New Roman"/>
              </a:rPr>
              <a:t>•  Approach/method  used to estimate project time and costs </a:t>
            </a:r>
          </a:p>
          <a:p>
            <a:pPr marL="457200" lvl="0" indent="-317500" rtl="0">
              <a:spcBef>
                <a:spcPts val="0"/>
              </a:spcBef>
              <a:spcAft>
                <a:spcPts val="0"/>
              </a:spcAft>
              <a:buClr>
                <a:schemeClr val="dk1"/>
              </a:buClr>
              <a:buSzPct val="100000"/>
              <a:buFont typeface="Times New Roman"/>
              <a:buAutoNum type="alphaUcPeriod"/>
            </a:pPr>
            <a:r>
              <a:rPr lang="en" sz="1400">
                <a:solidFill>
                  <a:schemeClr val="dk1"/>
                </a:solidFill>
                <a:latin typeface="Times New Roman"/>
                <a:ea typeface="Times New Roman"/>
                <a:cs typeface="Times New Roman"/>
                <a:sym typeface="Times New Roman"/>
              </a:rPr>
              <a:t>•‘Top-down’ sources and analyses</a:t>
            </a:r>
          </a:p>
          <a:p>
            <a:pPr marL="457200" lvl="0" indent="-317500" rtl="0">
              <a:spcBef>
                <a:spcPts val="0"/>
              </a:spcBef>
              <a:spcAft>
                <a:spcPts val="0"/>
              </a:spcAft>
              <a:buClr>
                <a:schemeClr val="dk1"/>
              </a:buClr>
              <a:buSzPct val="100000"/>
              <a:buFont typeface="Times New Roman"/>
              <a:buAutoNum type="alphaUcPeriod"/>
            </a:pPr>
            <a:r>
              <a:rPr lang="en" sz="1400">
                <a:solidFill>
                  <a:schemeClr val="dk1"/>
                </a:solidFill>
                <a:latin typeface="Times New Roman"/>
                <a:ea typeface="Times New Roman"/>
                <a:cs typeface="Times New Roman"/>
                <a:sym typeface="Times New Roman"/>
              </a:rPr>
              <a:t>• Secondary data on area conditions</a:t>
            </a:r>
          </a:p>
          <a:p>
            <a:pPr marL="457200" lvl="0" indent="-317500" rtl="0">
              <a:spcBef>
                <a:spcPts val="0"/>
              </a:spcBef>
              <a:spcAft>
                <a:spcPts val="0"/>
              </a:spcAft>
              <a:buClr>
                <a:schemeClr val="dk1"/>
              </a:buClr>
              <a:buSzPct val="100000"/>
              <a:buFont typeface="Times New Roman"/>
              <a:buAutoNum type="alphaUcPeriod"/>
            </a:pPr>
            <a:r>
              <a:rPr lang="en" sz="1400">
                <a:solidFill>
                  <a:schemeClr val="dk1"/>
                </a:solidFill>
                <a:latin typeface="Times New Roman"/>
                <a:ea typeface="Times New Roman"/>
                <a:cs typeface="Times New Roman"/>
                <a:sym typeface="Times New Roman"/>
              </a:rPr>
              <a:t> • Survey data</a:t>
            </a:r>
          </a:p>
          <a:p>
            <a:pPr marL="457200" lvl="0" indent="-317500" rtl="0">
              <a:spcBef>
                <a:spcPts val="0"/>
              </a:spcBef>
              <a:spcAft>
                <a:spcPts val="0"/>
              </a:spcAft>
              <a:buClr>
                <a:schemeClr val="dk1"/>
              </a:buClr>
              <a:buSzPct val="100000"/>
              <a:buFont typeface="Times New Roman"/>
              <a:buAutoNum type="alphaUcPeriod"/>
            </a:pPr>
            <a:r>
              <a:rPr lang="en" sz="1400">
                <a:solidFill>
                  <a:schemeClr val="dk1"/>
                </a:solidFill>
                <a:latin typeface="Times New Roman"/>
                <a:ea typeface="Times New Roman"/>
                <a:cs typeface="Times New Roman"/>
                <a:sym typeface="Times New Roman"/>
              </a:rPr>
              <a:t> • Econometric modeling</a:t>
            </a:r>
          </a:p>
          <a:p>
            <a:pPr lvl="0" rtl="0">
              <a:spcBef>
                <a:spcPts val="0"/>
              </a:spcBef>
              <a:spcAft>
                <a:spcPts val="0"/>
              </a:spcAft>
              <a:buNone/>
            </a:pPr>
            <a:r>
              <a:rPr lang="en" sz="1200" b="1">
                <a:solidFill>
                  <a:schemeClr val="dk1"/>
                </a:solidFill>
              </a:rPr>
              <a:t> Example of costs associated with the project.</a:t>
            </a:r>
          </a:p>
          <a:p>
            <a:pPr lvl="0" rtl="0">
              <a:spcBef>
                <a:spcPts val="0"/>
              </a:spcBef>
              <a:spcAft>
                <a:spcPts val="600"/>
              </a:spcAft>
              <a:buNone/>
            </a:pPr>
            <a:r>
              <a:rPr lang="en" sz="1400">
                <a:solidFill>
                  <a:schemeClr val="dk1"/>
                </a:solidFill>
                <a:latin typeface="Times New Roman"/>
                <a:ea typeface="Times New Roman"/>
                <a:cs typeface="Times New Roman"/>
                <a:sym typeface="Times New Roman"/>
              </a:rPr>
              <a:t>The March 2007 budget also included a preliminary estimate of £600 million for </a:t>
            </a:r>
            <a:r>
              <a:rPr lang="en" sz="1400" b="1">
                <a:solidFill>
                  <a:schemeClr val="dk1"/>
                </a:solidFill>
                <a:latin typeface="Times New Roman"/>
                <a:ea typeface="Times New Roman"/>
                <a:cs typeface="Times New Roman"/>
                <a:sym typeface="Times New Roman"/>
              </a:rPr>
              <a:t>policing and wider security,</a:t>
            </a:r>
            <a:r>
              <a:rPr lang="en" sz="1400">
                <a:solidFill>
                  <a:schemeClr val="dk1"/>
                </a:solidFill>
                <a:latin typeface="Times New Roman"/>
                <a:ea typeface="Times New Roman"/>
                <a:cs typeface="Times New Roman"/>
                <a:sym typeface="Times New Roman"/>
              </a:rPr>
              <a:t> over and above the cost of site security during construction.</a:t>
            </a:r>
          </a:p>
          <a:p>
            <a:pPr lvl="0" rtl="0">
              <a:spcBef>
                <a:spcPts val="0"/>
              </a:spcBef>
              <a:spcAft>
                <a:spcPts val="600"/>
              </a:spcAft>
              <a:buNone/>
            </a:pPr>
            <a:r>
              <a:rPr lang="en" sz="1400">
                <a:solidFill>
                  <a:schemeClr val="dk1"/>
                </a:solidFill>
                <a:latin typeface="Times New Roman"/>
                <a:ea typeface="Times New Roman"/>
                <a:cs typeface="Times New Roman"/>
                <a:sym typeface="Times New Roman"/>
              </a:rPr>
              <a:t>The estimate of £738 million private sector funding towards the cost of </a:t>
            </a:r>
            <a:r>
              <a:rPr lang="en" sz="1400" b="1">
                <a:solidFill>
                  <a:schemeClr val="dk1"/>
                </a:solidFill>
                <a:latin typeface="Times New Roman"/>
                <a:ea typeface="Times New Roman"/>
                <a:cs typeface="Times New Roman"/>
                <a:sym typeface="Times New Roman"/>
              </a:rPr>
              <a:t>venues and infrastructure</a:t>
            </a:r>
            <a:r>
              <a:rPr lang="en" sz="1400">
                <a:solidFill>
                  <a:schemeClr val="dk1"/>
                </a:solidFill>
                <a:latin typeface="Times New Roman"/>
                <a:ea typeface="Times New Roman"/>
                <a:cs typeface="Times New Roman"/>
                <a:sym typeface="Times New Roman"/>
              </a:rPr>
              <a:t> at the time of the bid was revised to £165 million (less than 2% of the total funding) in the March budget.</a:t>
            </a:r>
          </a:p>
          <a:p>
            <a:pPr lvl="0" rtl="0">
              <a:spcBef>
                <a:spcPts val="0"/>
              </a:spcBef>
              <a:spcAft>
                <a:spcPts val="0"/>
              </a:spcAft>
              <a:buNone/>
            </a:pPr>
            <a:r>
              <a:rPr lang="en" sz="1400">
                <a:solidFill>
                  <a:schemeClr val="dk1"/>
                </a:solidFill>
                <a:latin typeface="Times New Roman"/>
                <a:ea typeface="Times New Roman"/>
                <a:cs typeface="Times New Roman"/>
                <a:sym typeface="Times New Roman"/>
              </a:rPr>
              <a:t> </a:t>
            </a:r>
            <a:r>
              <a:rPr lang="en" sz="1100" u="sng">
                <a:solidFill>
                  <a:srgbClr val="0000FF"/>
                </a:solidFill>
                <a:latin typeface="Cambria"/>
                <a:ea typeface="Cambria"/>
                <a:cs typeface="Cambria"/>
                <a:sym typeface="Cambria"/>
                <a:hlinkClick r:id="rId3"/>
              </a:rPr>
              <a:t>https://www.gov.uk/government/uploads/system/uploads/attachment_data/file/414658/London_2012_Olympics_0315.pdf</a:t>
            </a:r>
          </a:p>
          <a:p>
            <a:pPr lvl="0" rtl="0">
              <a:spcBef>
                <a:spcPts val="0"/>
              </a:spcBef>
              <a:spcAft>
                <a:spcPts val="0"/>
              </a:spcAft>
              <a:buClr>
                <a:schemeClr val="dk1"/>
              </a:buClr>
              <a:buSzPct val="100000"/>
              <a:buFont typeface="Arial"/>
              <a:buNone/>
            </a:pPr>
            <a:r>
              <a:rPr lang="en" sz="1100">
                <a:solidFill>
                  <a:schemeClr val="dk1"/>
                </a:solidFill>
                <a:latin typeface="Cambria"/>
                <a:ea typeface="Cambria"/>
                <a:cs typeface="Cambria"/>
                <a:sym typeface="Cambria"/>
              </a:rPr>
              <a:t>-Aida-</a:t>
            </a:r>
          </a:p>
          <a:p>
            <a:pPr lvl="0" rtl="0">
              <a:spcBef>
                <a:spcPts val="0"/>
              </a:spcBef>
              <a:spcAft>
                <a:spcPts val="0"/>
              </a:spcAft>
              <a:buClr>
                <a:schemeClr val="dk1"/>
              </a:buClr>
              <a:buSzPct val="100000"/>
              <a:buFont typeface="Arial"/>
              <a:buNone/>
            </a:pPr>
            <a:r>
              <a:rPr lang="en" sz="1100">
                <a:solidFill>
                  <a:schemeClr val="dk1"/>
                </a:solidFill>
                <a:latin typeface="Cambria"/>
                <a:ea typeface="Cambria"/>
                <a:cs typeface="Cambria"/>
                <a:sym typeface="Cambria"/>
              </a:rPr>
              <a:t> </a:t>
            </a:r>
          </a:p>
          <a:p>
            <a:pPr lvl="0" rtl="0">
              <a:lnSpc>
                <a:spcPct val="100000"/>
              </a:lnSpc>
              <a:spcBef>
                <a:spcPts val="0"/>
              </a:spcBef>
              <a:spcAft>
                <a:spcPts val="0"/>
              </a:spcAft>
              <a:buClr>
                <a:schemeClr val="dk1"/>
              </a:buClr>
              <a:buSzPct val="78571"/>
              <a:buFont typeface="Arial"/>
              <a:buNone/>
            </a:pPr>
            <a:endParaRPr sz="1400">
              <a:solidFill>
                <a:schemeClr val="dk1"/>
              </a:solidFill>
            </a:endParaRPr>
          </a:p>
        </p:txBody>
      </p:sp>
      <p:sp>
        <p:nvSpPr>
          <p:cNvPr id="186" name="Shape 18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pic>
        <p:nvPicPr>
          <p:cNvPr id="187" name="Shape 187"/>
          <p:cNvPicPr preferRelativeResize="0"/>
          <p:nvPr/>
        </p:nvPicPr>
        <p:blipFill>
          <a:blip r:embed="rId4">
            <a:alphaModFix/>
          </a:blip>
          <a:stretch>
            <a:fillRect/>
          </a:stretch>
        </p:blipFill>
        <p:spPr>
          <a:xfrm>
            <a:off x="7225525" y="445025"/>
            <a:ext cx="1116249" cy="1141399"/>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3480</Words>
  <Application/>
  <PresentationFormat>On-screen Show (16:9)</PresentationFormat>
  <Paragraphs>448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simple-light-2</vt:lpstr>
      <vt:lpstr>Engineering Project Management Mse 402 </vt:lpstr>
      <vt:lpstr>London Olympics 2012</vt:lpstr>
      <vt:lpstr>PowerPoint Presentation</vt:lpstr>
      <vt:lpstr>Introduction- Key elements of the project</vt:lpstr>
      <vt:lpstr>Introduction: Key Elements of the Project </vt:lpstr>
      <vt:lpstr>The organization and its structure:</vt:lpstr>
      <vt:lpstr>Strategic goals defining the portfolio:</vt:lpstr>
      <vt:lpstr>Portfolio system:</vt:lpstr>
      <vt:lpstr>Estimating project Time and Cost</vt:lpstr>
      <vt:lpstr>Managing Risks</vt:lpstr>
      <vt:lpstr>Managing Risks </vt:lpstr>
      <vt:lpstr>Managing Risks </vt:lpstr>
      <vt:lpstr>Managing Risks  </vt:lpstr>
      <vt:lpstr>Resources and their cost </vt:lpstr>
      <vt:lpstr>Reduction Project Duration and Cost </vt:lpstr>
      <vt:lpstr>Leading and Managing the Project </vt:lpstr>
      <vt:lpstr>Outsourcing:</vt:lpstr>
      <vt:lpstr>Progress and Performance Measurement and Evaluation</vt:lpstr>
      <vt:lpstr>Project Closure                              </vt:lpstr>
      <vt:lpstr>Project Closure </vt:lpstr>
      <vt:lpstr>International Aspects</vt:lpstr>
      <vt:lpstr>International Aspects </vt:lpstr>
      <vt:lpstr>Measure of Success</vt:lpstr>
      <vt:lpstr>Oversight</vt:lpstr>
      <vt:lpstr>Oversight </vt:lpstr>
      <vt:lpstr>Oversight </vt:lpstr>
      <vt:lpstr>Oversight </vt:lpstr>
      <vt:lpstr>Applications for Future Events</vt:lpstr>
      <vt:lpstr>Applications for Future Events </vt:lpstr>
      <vt:lpstr>Applications for Future Events  </vt:lpstr>
      <vt:lpstr>References:</vt:lpstr>
      <vt:lpstr>References:</vt:lpstr>
    </vt:vector>
  </TitlesOfParts>
  <LinksUpToDate>false</LinksUpToDate>
  <SharedDoc>false</SharedDoc>
  <HyperlinksChanged>false</HyperlinksChanged>
  <AppVersion>14.0000</AppVersion>
  <Company/>
  <Template/>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